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89" r:id="rId2"/>
  </p:sldMasterIdLst>
  <p:notesMasterIdLst>
    <p:notesMasterId r:id="rId15"/>
  </p:notesMasterIdLst>
  <p:handoutMasterIdLst>
    <p:handoutMasterId r:id="rId16"/>
  </p:handoutMasterIdLst>
  <p:sldIdLst>
    <p:sldId id="424" r:id="rId3"/>
    <p:sldId id="391" r:id="rId4"/>
    <p:sldId id="390" r:id="rId5"/>
    <p:sldId id="423" r:id="rId6"/>
    <p:sldId id="317" r:id="rId7"/>
    <p:sldId id="330" r:id="rId8"/>
    <p:sldId id="366" r:id="rId9"/>
    <p:sldId id="420" r:id="rId10"/>
    <p:sldId id="418" r:id="rId11"/>
    <p:sldId id="284" r:id="rId12"/>
    <p:sldId id="291" r:id="rId13"/>
    <p:sldId id="421" r:id="rId14"/>
  </p:sldIdLst>
  <p:sldSz cx="9144000" cy="5143500" type="screen16x9"/>
  <p:notesSz cx="6797675" cy="9928225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57">
          <p15:clr>
            <a:srgbClr val="A4A3A4"/>
          </p15:clr>
        </p15:guide>
        <p15:guide id="2" orient="horz" pos="1721">
          <p15:clr>
            <a:srgbClr val="A4A3A4"/>
          </p15:clr>
        </p15:guide>
        <p15:guide id="3" orient="horz" pos="2586">
          <p15:clr>
            <a:srgbClr val="A4A3A4"/>
          </p15:clr>
        </p15:guide>
        <p15:guide id="4" orient="horz" pos="2842">
          <p15:clr>
            <a:srgbClr val="A4A3A4"/>
          </p15:clr>
        </p15:guide>
        <p15:guide id="5" orient="horz" pos="2299">
          <p15:clr>
            <a:srgbClr val="A4A3A4"/>
          </p15:clr>
        </p15:guide>
        <p15:guide id="6" orient="horz" pos="1417">
          <p15:clr>
            <a:srgbClr val="A4A3A4"/>
          </p15:clr>
        </p15:guide>
        <p15:guide id="7" orient="horz" pos="569">
          <p15:clr>
            <a:srgbClr val="A4A3A4"/>
          </p15:clr>
        </p15:guide>
        <p15:guide id="8" orient="horz" pos="793">
          <p15:clr>
            <a:srgbClr val="A4A3A4"/>
          </p15:clr>
        </p15:guide>
        <p15:guide id="9" orient="horz" pos="1220">
          <p15:clr>
            <a:srgbClr val="A4A3A4"/>
          </p15:clr>
        </p15:guide>
        <p15:guide id="10" orient="horz" pos="2431">
          <p15:clr>
            <a:srgbClr val="A4A3A4"/>
          </p15:clr>
        </p15:guide>
        <p15:guide id="11" pos="5600">
          <p15:clr>
            <a:srgbClr val="A4A3A4"/>
          </p15:clr>
        </p15:guide>
        <p15:guide id="12" pos="3040">
          <p15:clr>
            <a:srgbClr val="A4A3A4"/>
          </p15:clr>
        </p15:guide>
        <p15:guide id="13" pos="160">
          <p15:clr>
            <a:srgbClr val="A4A3A4"/>
          </p15:clr>
        </p15:guide>
        <p15:guide id="1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EF"/>
    <a:srgbClr val="0076A8"/>
    <a:srgbClr val="B2C8DA"/>
    <a:srgbClr val="B2C800"/>
    <a:srgbClr val="C693C2"/>
    <a:srgbClr val="AF1280"/>
    <a:srgbClr val="E60000"/>
    <a:srgbClr val="F3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55" autoAdjust="0"/>
  </p:normalViewPr>
  <p:slideViewPr>
    <p:cSldViewPr snapToGrid="0" snapToObjects="1" showGuides="1">
      <p:cViewPr varScale="1">
        <p:scale>
          <a:sx n="171" d="100"/>
          <a:sy n="171" d="100"/>
        </p:scale>
        <p:origin x="184" y="232"/>
      </p:cViewPr>
      <p:guideLst>
        <p:guide orient="horz" pos="3057"/>
        <p:guide orient="horz" pos="1721"/>
        <p:guide orient="horz" pos="2586"/>
        <p:guide orient="horz" pos="2842"/>
        <p:guide orient="horz" pos="2299"/>
        <p:guide orient="horz" pos="1417"/>
        <p:guide orient="horz" pos="569"/>
        <p:guide orient="horz" pos="793"/>
        <p:guide orient="horz" pos="1220"/>
        <p:guide orient="horz" pos="2431"/>
        <p:guide pos="5600"/>
        <p:guide pos="3040"/>
        <p:guide pos="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271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A1E12-56A1-B34D-BADD-C17FBBE13C0A}" type="datetimeFigureOut">
              <a:rPr lang="fr-FR" smtClean="0"/>
              <a:t>10/12/2025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26A1C-D3C9-2D4C-A772-EF6EBC673CD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14411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EEC08-DD37-4CCF-BBAF-6CD72D6329A3}" type="datetimeFigureOut">
              <a:rPr lang="en-GB" smtClean="0"/>
              <a:t>10/12/2025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60FCE-9C73-4329-9578-111CA952F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74960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6B78897-E8DF-FCFA-78EB-B740786A83A6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60FCE-9C73-4329-9578-111CA952F7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61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60FCE-9C73-4329-9578-111CA952F7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29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648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306C4-0BF4-9D1E-D94B-792C411C013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867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6B78897-E8DF-FCFA-78EB-B740786A83A6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9031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layout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225461" y="1282446"/>
            <a:ext cx="8727371" cy="3266694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225460" y="236703"/>
            <a:ext cx="8727371" cy="66892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232159" y="926194"/>
            <a:ext cx="8720673" cy="3562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Edit </a:t>
            </a:r>
            <a:r>
              <a:rPr lang="fr-FR" dirty="0" err="1"/>
              <a:t>Optional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76" y="-3520"/>
            <a:ext cx="5396825" cy="629068"/>
          </a:xfrm>
          <a:prstGeom prst="rect">
            <a:avLst/>
          </a:prstGeom>
        </p:spPr>
      </p:pic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AA581-84C2-47F7-9106-5A0F635A983B}" type="datetime1">
              <a:rPr lang="fr-FR" smtClean="0"/>
              <a:t>10/12/2025</a:t>
            </a:fld>
            <a:endParaRPr lang="fr-FR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892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callout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7"/>
          <p:cNvSpPr>
            <a:spLocks noGrp="1"/>
          </p:cNvSpPr>
          <p:nvPr>
            <p:ph sz="quarter" idx="11" hasCustomPrompt="1"/>
          </p:nvPr>
        </p:nvSpPr>
        <p:spPr>
          <a:xfrm>
            <a:off x="4580021" y="1346171"/>
            <a:ext cx="4209472" cy="3153640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169327" y="1346170"/>
            <a:ext cx="4317999" cy="3241871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170182" y="957563"/>
            <a:ext cx="8619852" cy="3562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Edit </a:t>
            </a:r>
            <a:r>
              <a:rPr lang="fr-FR" dirty="0" err="1"/>
              <a:t>Optional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170181" y="376647"/>
            <a:ext cx="8619852" cy="548559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76" y="5409"/>
            <a:ext cx="5396825" cy="629068"/>
          </a:xfrm>
          <a:prstGeom prst="rect">
            <a:avLst/>
          </a:prstGeom>
        </p:spPr>
      </p:pic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3292E-277D-4B35-B106-8FC335935C3B}" type="datetime1">
              <a:rPr lang="fr-FR" smtClean="0"/>
              <a:t>10/12/2025</a:t>
            </a:fld>
            <a:endParaRPr lang="fr-FR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623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05325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5" y="3322360"/>
            <a:ext cx="8673872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0" i="0" baseline="0">
                <a:solidFill>
                  <a:schemeClr val="accent2"/>
                </a:solidFill>
                <a:latin typeface="Verdana"/>
                <a:cs typeface="Verdana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-482732" y="51455"/>
            <a:ext cx="3797300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-FR" sz="850" b="0" i="1" u="none" strike="noStrike" kern="1200" spc="400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rPr>
              <a:t>INSTITUT LAUE LANGEVIN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1726163"/>
            <a:ext cx="9144000" cy="134360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BF49-95A3-4D3E-AF0E-9789885A4A4D}" type="datetime1">
              <a:rPr lang="fr-FR" smtClean="0"/>
              <a:t>10/12/2025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785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DAA810-4EEC-4D0F-B163-DFC963816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FB6233-FC4F-4628-BA1D-2782F6494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A1D367-A9C7-46F9-B78E-724D1BEC0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fld id="{83ADE164-D45A-44D8-82C5-2E0962BB70D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066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rgbClr val="007CB1"/>
                </a:solidFill>
              </a:defRPr>
            </a:lvl1pPr>
          </a:lstStyle>
          <a:p>
            <a:pPr>
              <a:defRPr/>
            </a:pPr>
            <a:r>
              <a:rPr lang="en-GB"/>
              <a:t>Click here to insert chart title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64407" y="1193124"/>
            <a:ext cx="8413709" cy="3252747"/>
          </a:xfrm>
        </p:spPr>
        <p:txBody>
          <a:bodyPr/>
          <a:lstStyle/>
          <a:p>
            <a:pPr lvl="0">
              <a:defRPr/>
            </a:pPr>
            <a:r>
              <a:rPr lang="en-GB"/>
              <a:t>Click here to insert text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5975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05325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415" y="3322360"/>
            <a:ext cx="8673872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0" i="0" baseline="0">
                <a:solidFill>
                  <a:schemeClr val="accent2"/>
                </a:solidFill>
                <a:latin typeface="Verdana"/>
                <a:cs typeface="Verdana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Optional Subtitle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-482732" y="51455"/>
            <a:ext cx="3797300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-FR" sz="850" b="0" i="1" u="none" strike="noStrike" kern="1200" spc="400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rPr>
              <a:t>INSTITUT LAUE LANGEVIN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1726163"/>
            <a:ext cx="9144000" cy="134360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0BF49-95A3-4D3E-AF0E-9789885A4A4D}" type="datetime1">
              <a:rPr lang="fr-FR" smtClean="0"/>
              <a:t>10/12/2025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187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layout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225461" y="1282446"/>
            <a:ext cx="8727371" cy="3266694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225460" y="236703"/>
            <a:ext cx="8727371" cy="66892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232159" y="926194"/>
            <a:ext cx="8720673" cy="3562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Edit </a:t>
            </a:r>
            <a:r>
              <a:rPr lang="fr-FR" dirty="0" err="1"/>
              <a:t>Optional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76" y="-3520"/>
            <a:ext cx="5396825" cy="629068"/>
          </a:xfrm>
          <a:prstGeom prst="rect">
            <a:avLst/>
          </a:prstGeom>
        </p:spPr>
      </p:pic>
      <p:sp>
        <p:nvSpPr>
          <p:cNvPr id="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AA581-84C2-47F7-9106-5A0F635A983B}" type="datetime1">
              <a:rPr lang="fr-FR" smtClean="0"/>
              <a:t>10/12/2025</a:t>
            </a:fld>
            <a:endParaRPr lang="fr-FR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112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callout + sign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7"/>
          <p:cNvSpPr>
            <a:spLocks noGrp="1"/>
          </p:cNvSpPr>
          <p:nvPr>
            <p:ph sz="quarter" idx="11" hasCustomPrompt="1"/>
          </p:nvPr>
        </p:nvSpPr>
        <p:spPr>
          <a:xfrm>
            <a:off x="4580021" y="1346171"/>
            <a:ext cx="4209472" cy="3153640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7" hasCustomPrompt="1"/>
          </p:nvPr>
        </p:nvSpPr>
        <p:spPr>
          <a:xfrm>
            <a:off x="169327" y="1346170"/>
            <a:ext cx="4317999" cy="3241871"/>
          </a:xfrm>
          <a:prstGeom prst="rect">
            <a:avLst/>
          </a:prstGeom>
        </p:spPr>
        <p:txBody>
          <a:bodyPr vert="horz"/>
          <a:lstStyle>
            <a:lvl1pPr marL="182563" indent="-182563">
              <a:defRPr sz="2400" b="0" i="0">
                <a:latin typeface="Verdana"/>
                <a:cs typeface="Verdana"/>
              </a:defRPr>
            </a:lvl1pPr>
            <a:lvl2pPr marL="355600" indent="-173038">
              <a:buSzPct val="50000"/>
              <a:defRPr sz="1600" b="0" i="0">
                <a:latin typeface="Verdana"/>
                <a:cs typeface="Verdana"/>
              </a:defRPr>
            </a:lvl2pPr>
            <a:lvl3pPr marL="539750" indent="-184150">
              <a:buSzPct val="50000"/>
              <a:buFont typeface="Wingdings" charset="2"/>
              <a:buChar char="§"/>
              <a:defRPr sz="1400" b="0" i="0">
                <a:latin typeface="Verdana"/>
                <a:cs typeface="Verdana"/>
              </a:defRPr>
            </a:lvl3pPr>
            <a:lvl4pPr marL="722313" indent="-182563">
              <a:buSzPct val="50000"/>
              <a:buFont typeface="Courier New"/>
              <a:buChar char="o"/>
              <a:defRPr sz="1100" b="0" i="0">
                <a:latin typeface="Verdana"/>
                <a:cs typeface="Verdana"/>
              </a:defRPr>
            </a:lvl4pPr>
            <a:lvl5pPr>
              <a:defRPr b="0" i="0">
                <a:latin typeface="Verdana"/>
                <a:cs typeface="Verdana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3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170182" y="957563"/>
            <a:ext cx="8619852" cy="356251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400" b="0" i="0">
                <a:solidFill>
                  <a:schemeClr val="accent2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Edit </a:t>
            </a:r>
            <a:r>
              <a:rPr lang="fr-FR" dirty="0" err="1"/>
              <a:t>Optional</a:t>
            </a:r>
            <a:r>
              <a:rPr lang="fr-FR" dirty="0"/>
              <a:t> </a:t>
            </a:r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8" hasCustomPrompt="1"/>
          </p:nvPr>
        </p:nvSpPr>
        <p:spPr>
          <a:xfrm>
            <a:off x="170181" y="376647"/>
            <a:ext cx="8619852" cy="548559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b="0" i="0">
                <a:latin typeface="Verdana"/>
                <a:cs typeface="Verdana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76" y="5409"/>
            <a:ext cx="5396825" cy="629068"/>
          </a:xfrm>
          <a:prstGeom prst="rect">
            <a:avLst/>
          </a:prstGeom>
        </p:spPr>
      </p:pic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3292E-277D-4B35-B106-8FC335935C3B}" type="datetime1">
              <a:rPr lang="fr-FR" smtClean="0"/>
              <a:t>10/12/2025</a:t>
            </a:fld>
            <a:endParaRPr lang="fr-FR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4489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DAA810-4EEC-4D0F-B163-DFC963816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FB6233-FC4F-4628-BA1D-2782F6494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A1D367-A9C7-46F9-B78E-724D1BEC0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Trebuchet MS" panose="020B0603020202020204" pitchFamily="34" charset="0"/>
              </a:defRPr>
            </a:lvl1pPr>
          </a:lstStyle>
          <a:p>
            <a:fld id="{83ADE164-D45A-44D8-82C5-2E0962BB70D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9963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 userDrawn="1"/>
        </p:nvSpPr>
        <p:spPr>
          <a:xfrm>
            <a:off x="8826423" y="4721308"/>
            <a:ext cx="4275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30C1694-9101-9A45-A428-FD842B6D6CA4}" type="slidenum">
              <a:rPr lang="fr-FR" sz="700" b="0" i="0" smtClean="0">
                <a:solidFill>
                  <a:schemeClr val="accent1"/>
                </a:solidFill>
                <a:latin typeface="Verdana Bold"/>
                <a:cs typeface="Verdana Bold"/>
              </a:rPr>
              <a:t>‹#›</a:t>
            </a:fld>
            <a:endParaRPr lang="fr-FR" sz="700" b="0" i="0" dirty="0">
              <a:solidFill>
                <a:schemeClr val="accent1"/>
              </a:solidFill>
              <a:latin typeface="Verdana Bold"/>
              <a:cs typeface="Verdana Bold"/>
            </a:endParaRPr>
          </a:p>
        </p:txBody>
      </p:sp>
      <p:sp>
        <p:nvSpPr>
          <p:cNvPr id="2" name="ZoneTexte 1"/>
          <p:cNvSpPr txBox="1"/>
          <p:nvPr userDrawn="1"/>
        </p:nvSpPr>
        <p:spPr>
          <a:xfrm>
            <a:off x="4660240" y="4804594"/>
            <a:ext cx="333829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-FR" sz="750" b="0" i="1" u="none" strike="noStrike" kern="1200" spc="400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rPr>
              <a:t>THE EUROPEAN NEUTRON SOURCE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364" y="4580099"/>
            <a:ext cx="500742" cy="4355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03BD7-C913-4044-8179-8712F2A6F125}" type="datetime1">
              <a:rPr lang="fr-FR" smtClean="0"/>
              <a:t>10/12/2025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64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88" r:id="rId2"/>
    <p:sldLayoutId id="2147483794" r:id="rId3"/>
    <p:sldLayoutId id="2147483795" r:id="rId4"/>
    <p:sldLayoutId id="2147483796" r:id="rId5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 userDrawn="1"/>
        </p:nvSpPr>
        <p:spPr>
          <a:xfrm>
            <a:off x="8826423" y="4721308"/>
            <a:ext cx="4275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30C1694-9101-9A45-A428-FD842B6D6CA4}" type="slidenum">
              <a:rPr lang="fr-FR" sz="700" b="0" i="0" smtClean="0">
                <a:solidFill>
                  <a:schemeClr val="accent1"/>
                </a:solidFill>
                <a:latin typeface="Verdana Bold"/>
                <a:cs typeface="Verdana Bold"/>
              </a:rPr>
              <a:t>‹#›</a:t>
            </a:fld>
            <a:endParaRPr lang="fr-FR" sz="700" b="0" i="0" dirty="0">
              <a:solidFill>
                <a:schemeClr val="accent1"/>
              </a:solidFill>
              <a:latin typeface="Verdana Bold"/>
              <a:cs typeface="Verdana Bold"/>
            </a:endParaRPr>
          </a:p>
        </p:txBody>
      </p:sp>
      <p:sp>
        <p:nvSpPr>
          <p:cNvPr id="2" name="ZoneTexte 1"/>
          <p:cNvSpPr txBox="1"/>
          <p:nvPr userDrawn="1"/>
        </p:nvSpPr>
        <p:spPr>
          <a:xfrm>
            <a:off x="4660240" y="4804594"/>
            <a:ext cx="333829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-FR" sz="750" b="0" i="1" u="none" strike="noStrike" kern="1200" spc="400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rPr>
              <a:t>THE EUROPEAN NEUTRON SOURCE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364" y="4580099"/>
            <a:ext cx="500742" cy="435512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15306" y="4767263"/>
            <a:ext cx="117608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03BD7-C913-4044-8179-8712F2A6F125}" type="datetime1">
              <a:rPr lang="fr-FR" smtClean="0"/>
              <a:t>10/12/2025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376618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858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emf"/><Relationship Id="rId18" Type="http://schemas.openxmlformats.org/officeDocument/2006/relationships/image" Target="../media/image30.JPG"/><Relationship Id="rId3" Type="http://schemas.openxmlformats.org/officeDocument/2006/relationships/image" Target="../media/image8.png"/><Relationship Id="rId21" Type="http://schemas.openxmlformats.org/officeDocument/2006/relationships/image" Target="../media/image33.jpe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23.jpeg"/><Relationship Id="rId5" Type="http://schemas.openxmlformats.org/officeDocument/2006/relationships/image" Target="../media/image18.jpeg"/><Relationship Id="rId15" Type="http://schemas.openxmlformats.org/officeDocument/2006/relationships/image" Target="../media/image27.jpeg"/><Relationship Id="rId23" Type="http://schemas.openxmlformats.org/officeDocument/2006/relationships/image" Target="../media/image35.pn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openxmlformats.org/officeDocument/2006/relationships/image" Target="../media/image17.svg"/><Relationship Id="rId9" Type="http://schemas.openxmlformats.org/officeDocument/2006/relationships/image" Target="../media/image21.jpe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A2B272-1D51-0CF3-2DCE-EF81F3A617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3347" y="118546"/>
            <a:ext cx="8619852" cy="548559"/>
          </a:xfrm>
        </p:spPr>
        <p:txBody>
          <a:bodyPr/>
          <a:lstStyle/>
          <a:p>
            <a:r>
              <a:rPr lang="fr-FR" dirty="0"/>
              <a:t>ASSEMBLEE GENERALE DE L’ARILL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351977-FB2C-9324-74DE-96CBF27CEEAA}"/>
              </a:ext>
            </a:extLst>
          </p:cNvPr>
          <p:cNvSpPr txBox="1"/>
          <p:nvPr/>
        </p:nvSpPr>
        <p:spPr>
          <a:xfrm>
            <a:off x="236999" y="1607299"/>
            <a:ext cx="361881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ACTUALITES ILL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RETOUR CHANTIERS  2024/2025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EVENEMENTS/INSPECTIONS 2025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CHANTIERS 2025/2026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ECHANGES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ED684C-C457-8A5C-9A17-1EA609F70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582" y="910280"/>
            <a:ext cx="4596715" cy="344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1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E00255-DD88-048F-D668-CEE4CF3431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33528" y="169994"/>
            <a:ext cx="4033031" cy="668927"/>
          </a:xfrm>
        </p:spPr>
        <p:txBody>
          <a:bodyPr/>
          <a:lstStyle/>
          <a:p>
            <a:r>
              <a:rPr lang="fr-FR" dirty="0"/>
              <a:t>ACTUALITES ILL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D763BB-FEDB-9C67-2CDC-D3EAA8175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239" y="1376961"/>
            <a:ext cx="3929660" cy="2940375"/>
          </a:xfrm>
          <a:prstGeom prst="rect">
            <a:avLst/>
          </a:prstGeom>
        </p:spPr>
      </p:pic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6ADB4871-756D-F7A7-D30A-AA930EF0677B}"/>
              </a:ext>
            </a:extLst>
          </p:cNvPr>
          <p:cNvSpPr txBox="1">
            <a:spLocks/>
          </p:cNvSpPr>
          <p:nvPr/>
        </p:nvSpPr>
        <p:spPr>
          <a:xfrm>
            <a:off x="-1405" y="1376961"/>
            <a:ext cx="5150644" cy="3266694"/>
          </a:xfrm>
          <a:prstGeom prst="rect">
            <a:avLst/>
          </a:prstGeom>
        </p:spPr>
        <p:txBody>
          <a:bodyPr vert="horz"/>
          <a:lstStyle>
            <a:lvl1pPr marL="182563" indent="-182563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355600" indent="-173038" algn="l" defTabSz="457200" rtl="0" eaLnBrk="1" latinLnBrk="0" hangingPunct="1">
              <a:spcBef>
                <a:spcPct val="20000"/>
              </a:spcBef>
              <a:buSzPct val="50000"/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539750" indent="-184150" algn="l" defTabSz="4572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sz="14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722313" indent="-182563" algn="l" defTabSz="457200" rtl="0" eaLnBrk="1" latinLnBrk="0" hangingPunct="1">
              <a:spcBef>
                <a:spcPct val="20000"/>
              </a:spcBef>
              <a:buSzPct val="50000"/>
              <a:buFont typeface="Courier New"/>
              <a:buChar char="o"/>
              <a:defRPr sz="11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Décision de fonctionner jusqu'en 2033 par les Associés ILL</a:t>
            </a:r>
          </a:p>
          <a:p>
            <a:r>
              <a:rPr lang="fr-FR" sz="1600" dirty="0"/>
              <a:t>Programme de conversion en phase finale</a:t>
            </a:r>
          </a:p>
          <a:p>
            <a:r>
              <a:rPr lang="fr-FR" sz="1600" dirty="0"/>
              <a:t>Lancement du projet IDEMO, financement France 2030, en vue d’avoir un </a:t>
            </a:r>
            <a:r>
              <a:rPr lang="fr-FR" sz="1600" dirty="0" err="1"/>
              <a:t>spare</a:t>
            </a:r>
            <a:r>
              <a:rPr lang="fr-FR" sz="1600" dirty="0"/>
              <a:t> de SFV</a:t>
            </a:r>
          </a:p>
          <a:p>
            <a:r>
              <a:rPr lang="fr-FR" sz="1600" dirty="0"/>
              <a:t>Lancement fabrication cellule chaude pour les radioisotopes</a:t>
            </a:r>
          </a:p>
          <a:p>
            <a:r>
              <a:rPr lang="fr-FR" sz="1600" dirty="0"/>
              <a:t>Mise en place effective de la stratégie scientifique</a:t>
            </a:r>
          </a:p>
          <a:p>
            <a:r>
              <a:rPr lang="fr-FR" sz="1600" dirty="0"/>
              <a:t>Exercice sécuritaire 2026</a:t>
            </a: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80843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la diapositive">
            <a:extLst>
              <a:ext uri="{FF2B5EF4-FFF2-40B4-BE49-F238E27FC236}">
                <a16:creationId xmlns:a16="http://schemas.microsoft.com/office/drawing/2014/main" id="{82336B3C-0982-49C2-85B3-D4D69E43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73" y="91595"/>
            <a:ext cx="4527226" cy="291592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en-GB" sz="1800" b="1" dirty="0">
                <a:solidFill>
                  <a:srgbClr val="002060"/>
                </a:solidFill>
                <a:latin typeface="Gill Sans MT" panose="020B0502020104020203" pitchFamily="34" charset="0"/>
              </a:rPr>
              <a:t>Long Shutdown Critical Works</a:t>
            </a:r>
          </a:p>
        </p:txBody>
      </p:sp>
      <p:sp>
        <p:nvSpPr>
          <p:cNvPr id="3" name="Ovale 2" title="Numéro du jalon">
            <a:extLst>
              <a:ext uri="{FF2B5EF4-FFF2-40B4-BE49-F238E27FC236}">
                <a16:creationId xmlns:a16="http://schemas.microsoft.com/office/drawing/2014/main" id="{48C9F9AC-FF55-4E72-9915-ACA228CA757C}"/>
              </a:ext>
            </a:extLst>
          </p:cNvPr>
          <p:cNvSpPr/>
          <p:nvPr/>
        </p:nvSpPr>
        <p:spPr>
          <a:xfrm>
            <a:off x="1915485" y="3266409"/>
            <a:ext cx="225903" cy="217156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02</a:t>
            </a:r>
          </a:p>
        </p:txBody>
      </p:sp>
      <p:pic>
        <p:nvPicPr>
          <p:cNvPr id="28" name="Graphisme 27" title="légende">
            <a:extLst>
              <a:ext uri="{FF2B5EF4-FFF2-40B4-BE49-F238E27FC236}">
                <a16:creationId xmlns:a16="http://schemas.microsoft.com/office/drawing/2014/main" id="{4B1B5F0D-3B40-45B0-8532-640441049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 flipV="1">
            <a:off x="1909083" y="2939637"/>
            <a:ext cx="435769" cy="184434"/>
          </a:xfrm>
          <a:prstGeom prst="rect">
            <a:avLst/>
          </a:prstGeom>
        </p:spPr>
      </p:pic>
      <p:sp>
        <p:nvSpPr>
          <p:cNvPr id="114" name="Ovale 113" title="Numéro du jalon">
            <a:extLst>
              <a:ext uri="{FF2B5EF4-FFF2-40B4-BE49-F238E27FC236}">
                <a16:creationId xmlns:a16="http://schemas.microsoft.com/office/drawing/2014/main" id="{1A9A1384-BB26-4C08-8F02-CABB6507B872}"/>
              </a:ext>
            </a:extLst>
          </p:cNvPr>
          <p:cNvSpPr/>
          <p:nvPr/>
        </p:nvSpPr>
        <p:spPr>
          <a:xfrm>
            <a:off x="1903358" y="1843274"/>
            <a:ext cx="238029" cy="2133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01</a:t>
            </a:r>
          </a:p>
        </p:txBody>
      </p:sp>
      <p:pic>
        <p:nvPicPr>
          <p:cNvPr id="176" name="Graphisme 175" title="légende">
            <a:extLst>
              <a:ext uri="{FF2B5EF4-FFF2-40B4-BE49-F238E27FC236}">
                <a16:creationId xmlns:a16="http://schemas.microsoft.com/office/drawing/2014/main" id="{B93F302A-1971-452D-AFCA-DD02DB91D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909733" y="2153306"/>
            <a:ext cx="435769" cy="221456"/>
          </a:xfrm>
          <a:prstGeom prst="rect">
            <a:avLst/>
          </a:prstGeom>
        </p:spPr>
      </p:pic>
      <p:sp>
        <p:nvSpPr>
          <p:cNvPr id="119" name="Ovale 118" title="Numéro du jalon">
            <a:extLst>
              <a:ext uri="{FF2B5EF4-FFF2-40B4-BE49-F238E27FC236}">
                <a16:creationId xmlns:a16="http://schemas.microsoft.com/office/drawing/2014/main" id="{F22CCCBA-CDC5-467B-9BDA-06FB3DB21606}"/>
              </a:ext>
            </a:extLst>
          </p:cNvPr>
          <p:cNvSpPr/>
          <p:nvPr/>
        </p:nvSpPr>
        <p:spPr>
          <a:xfrm>
            <a:off x="4254942" y="1843275"/>
            <a:ext cx="232778" cy="21455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04</a:t>
            </a:r>
          </a:p>
        </p:txBody>
      </p:sp>
      <p:pic>
        <p:nvPicPr>
          <p:cNvPr id="157" name="Graphisme 156" title="légende">
            <a:extLst>
              <a:ext uri="{FF2B5EF4-FFF2-40B4-BE49-F238E27FC236}">
                <a16:creationId xmlns:a16="http://schemas.microsoft.com/office/drawing/2014/main" id="{4B5FAE44-10FC-44CC-AB7C-D49DE98D5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240325" y="2165318"/>
            <a:ext cx="435769" cy="221456"/>
          </a:xfrm>
          <a:prstGeom prst="rect">
            <a:avLst/>
          </a:prstGeom>
        </p:spPr>
      </p:pic>
      <p:grpSp>
        <p:nvGrpSpPr>
          <p:cNvPr id="126" name="Groupe 125" title="Texte de jalon">
            <a:extLst>
              <a:ext uri="{FF2B5EF4-FFF2-40B4-BE49-F238E27FC236}">
                <a16:creationId xmlns:a16="http://schemas.microsoft.com/office/drawing/2014/main" id="{30D4AD55-D74E-4057-8205-0BB7AF65D59C}"/>
              </a:ext>
            </a:extLst>
          </p:cNvPr>
          <p:cNvGrpSpPr/>
          <p:nvPr/>
        </p:nvGrpSpPr>
        <p:grpSpPr>
          <a:xfrm>
            <a:off x="4520961" y="3536486"/>
            <a:ext cx="1660513" cy="670464"/>
            <a:chOff x="1894209" y="1905964"/>
            <a:chExt cx="1511128" cy="983724"/>
          </a:xfrm>
        </p:grpSpPr>
        <p:sp>
          <p:nvSpPr>
            <p:cNvPr id="127" name="Zone de texte 126">
              <a:extLst>
                <a:ext uri="{FF2B5EF4-FFF2-40B4-BE49-F238E27FC236}">
                  <a16:creationId xmlns:a16="http://schemas.microsoft.com/office/drawing/2014/main" id="{6B7D43BB-DF0D-41B0-9DCD-3549C3FB8A5F}"/>
                </a:ext>
              </a:extLst>
            </p:cNvPr>
            <p:cNvSpPr txBox="1"/>
            <p:nvPr/>
          </p:nvSpPr>
          <p:spPr>
            <a:xfrm>
              <a:off x="2218976" y="1905964"/>
              <a:ext cx="778061" cy="237079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ILL52</a:t>
              </a:r>
            </a:p>
          </p:txBody>
        </p:sp>
        <p:sp>
          <p:nvSpPr>
            <p:cNvPr id="128" name="Zone de texte 127">
              <a:extLst>
                <a:ext uri="{FF2B5EF4-FFF2-40B4-BE49-F238E27FC236}">
                  <a16:creationId xmlns:a16="http://schemas.microsoft.com/office/drawing/2014/main" id="{7B949DD4-F133-4914-993B-74E4AD3B4E58}"/>
                </a:ext>
              </a:extLst>
            </p:cNvPr>
            <p:cNvSpPr txBox="1"/>
            <p:nvPr/>
          </p:nvSpPr>
          <p:spPr>
            <a:xfrm>
              <a:off x="1894209" y="2201594"/>
              <a:ext cx="1492318" cy="1693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Fire</a:t>
              </a: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 </a:t>
              </a: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protection's</a:t>
              </a: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 </a:t>
              </a: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Reinforcement</a:t>
              </a:r>
              <a:endPara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endParaRPr>
            </a:p>
          </p:txBody>
        </p:sp>
        <p:sp>
          <p:nvSpPr>
            <p:cNvPr id="129" name="Zone de texte 128">
              <a:extLst>
                <a:ext uri="{FF2B5EF4-FFF2-40B4-BE49-F238E27FC236}">
                  <a16:creationId xmlns:a16="http://schemas.microsoft.com/office/drawing/2014/main" id="{6D927FF9-1D2E-45C4-8E56-48722A1734B3}"/>
                </a:ext>
              </a:extLst>
            </p:cNvPr>
            <p:cNvSpPr txBox="1"/>
            <p:nvPr/>
          </p:nvSpPr>
          <p:spPr>
            <a:xfrm>
              <a:off x="2110556" y="2653951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25" name="Ovale 124" title="Numéro du jalon">
            <a:extLst>
              <a:ext uri="{FF2B5EF4-FFF2-40B4-BE49-F238E27FC236}">
                <a16:creationId xmlns:a16="http://schemas.microsoft.com/office/drawing/2014/main" id="{CFCC16BE-0C9C-4183-A9E3-BE650504832D}"/>
              </a:ext>
            </a:extLst>
          </p:cNvPr>
          <p:cNvSpPr/>
          <p:nvPr/>
        </p:nvSpPr>
        <p:spPr>
          <a:xfrm>
            <a:off x="5170603" y="3306311"/>
            <a:ext cx="221783" cy="21536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05</a:t>
            </a:r>
          </a:p>
        </p:txBody>
      </p:sp>
      <p:pic>
        <p:nvPicPr>
          <p:cNvPr id="180" name="Graphisme 179" title="légende">
            <a:extLst>
              <a:ext uri="{FF2B5EF4-FFF2-40B4-BE49-F238E27FC236}">
                <a16:creationId xmlns:a16="http://schemas.microsoft.com/office/drawing/2014/main" id="{149461F7-71D2-40F6-AC58-56A23B335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4966139" y="3001534"/>
            <a:ext cx="405768" cy="218292"/>
          </a:xfrm>
          <a:prstGeom prst="rect">
            <a:avLst/>
          </a:prstGeom>
        </p:spPr>
      </p:pic>
      <p:grpSp>
        <p:nvGrpSpPr>
          <p:cNvPr id="135" name="Groupe 134" title="Texte de jalon">
            <a:extLst>
              <a:ext uri="{FF2B5EF4-FFF2-40B4-BE49-F238E27FC236}">
                <a16:creationId xmlns:a16="http://schemas.microsoft.com/office/drawing/2014/main" id="{9C021FC8-E21C-449A-BF58-8B0A19ABB84F}"/>
              </a:ext>
            </a:extLst>
          </p:cNvPr>
          <p:cNvGrpSpPr/>
          <p:nvPr/>
        </p:nvGrpSpPr>
        <p:grpSpPr>
          <a:xfrm>
            <a:off x="3660944" y="1259717"/>
            <a:ext cx="1594529" cy="696927"/>
            <a:chOff x="1771379" y="2230102"/>
            <a:chExt cx="2111666" cy="590886"/>
          </a:xfrm>
        </p:grpSpPr>
        <p:sp>
          <p:nvSpPr>
            <p:cNvPr id="136" name="Zone de texte 135">
              <a:extLst>
                <a:ext uri="{FF2B5EF4-FFF2-40B4-BE49-F238E27FC236}">
                  <a16:creationId xmlns:a16="http://schemas.microsoft.com/office/drawing/2014/main" id="{80DC6BE6-5DF7-410B-BE5E-F673AF7AE5AE}"/>
                </a:ext>
              </a:extLst>
            </p:cNvPr>
            <p:cNvSpPr txBox="1"/>
            <p:nvPr/>
          </p:nvSpPr>
          <p:spPr>
            <a:xfrm>
              <a:off x="1771379" y="2230102"/>
              <a:ext cx="2111666" cy="130473"/>
            </a:xfrm>
            <a:prstGeom prst="rect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Spent Nuclear Pool</a:t>
              </a:r>
              <a:endPara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37" name="Zone de texte 136">
              <a:extLst>
                <a:ext uri="{FF2B5EF4-FFF2-40B4-BE49-F238E27FC236}">
                  <a16:creationId xmlns:a16="http://schemas.microsoft.com/office/drawing/2014/main" id="{0DEFCEAC-68C1-40F1-9B35-3772D46BCCEF}"/>
                </a:ext>
              </a:extLst>
            </p:cNvPr>
            <p:cNvSpPr txBox="1"/>
            <p:nvPr/>
          </p:nvSpPr>
          <p:spPr>
            <a:xfrm>
              <a:off x="1845722" y="2384224"/>
              <a:ext cx="1858880" cy="1957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Equipments</a:t>
              </a:r>
              <a:r>
                <a:rPr kumimoji="0" lang="en-GB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 supports' seismic reinforcement</a:t>
              </a:r>
              <a:endPara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38" name="Zone de texte 137">
              <a:extLst>
                <a:ext uri="{FF2B5EF4-FFF2-40B4-BE49-F238E27FC236}">
                  <a16:creationId xmlns:a16="http://schemas.microsoft.com/office/drawing/2014/main" id="{0F387823-885E-4A41-A4D0-57E943BD93E7}"/>
                </a:ext>
              </a:extLst>
            </p:cNvPr>
            <p:cNvSpPr txBox="1"/>
            <p:nvPr/>
          </p:nvSpPr>
          <p:spPr>
            <a:xfrm>
              <a:off x="2103881" y="2585251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Level</a:t>
              </a: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D</a:t>
              </a:r>
            </a:p>
          </p:txBody>
        </p:sp>
      </p:grpSp>
      <p:grpSp>
        <p:nvGrpSpPr>
          <p:cNvPr id="7" name="Groupe 6" title="Texte de jalon">
            <a:extLst>
              <a:ext uri="{FF2B5EF4-FFF2-40B4-BE49-F238E27FC236}">
                <a16:creationId xmlns:a16="http://schemas.microsoft.com/office/drawing/2014/main" id="{2E40B69F-E4C9-4DED-888B-1050168560DD}"/>
              </a:ext>
            </a:extLst>
          </p:cNvPr>
          <p:cNvGrpSpPr/>
          <p:nvPr/>
        </p:nvGrpSpPr>
        <p:grpSpPr>
          <a:xfrm>
            <a:off x="6826753" y="1503917"/>
            <a:ext cx="971087" cy="314291"/>
            <a:chOff x="9170729" y="3133602"/>
            <a:chExt cx="1294782" cy="419055"/>
          </a:xfrm>
        </p:grpSpPr>
        <p:sp>
          <p:nvSpPr>
            <p:cNvPr id="172" name="Zone de texte 171">
              <a:extLst>
                <a:ext uri="{FF2B5EF4-FFF2-40B4-BE49-F238E27FC236}">
                  <a16:creationId xmlns:a16="http://schemas.microsoft.com/office/drawing/2014/main" id="{EAFDA4C0-FD56-46BA-A34A-B01849F83277}"/>
                </a:ext>
              </a:extLst>
            </p:cNvPr>
            <p:cNvSpPr txBox="1"/>
            <p:nvPr/>
          </p:nvSpPr>
          <p:spPr>
            <a:xfrm>
              <a:off x="9170729" y="3133602"/>
              <a:ext cx="1294782" cy="184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5 May2025</a:t>
              </a:r>
            </a:p>
          </p:txBody>
        </p:sp>
        <p:sp>
          <p:nvSpPr>
            <p:cNvPr id="173" name="Zone de texte 172">
              <a:extLst>
                <a:ext uri="{FF2B5EF4-FFF2-40B4-BE49-F238E27FC236}">
                  <a16:creationId xmlns:a16="http://schemas.microsoft.com/office/drawing/2014/main" id="{F8D4BD7B-1234-4DD0-A923-E8EC62958E91}"/>
                </a:ext>
              </a:extLst>
            </p:cNvPr>
            <p:cNvSpPr txBox="1"/>
            <p:nvPr/>
          </p:nvSpPr>
          <p:spPr>
            <a:xfrm>
              <a:off x="9170730" y="3316920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Cycle 197</a:t>
              </a:r>
            </a:p>
          </p:txBody>
        </p:sp>
      </p:grpSp>
      <p:grpSp>
        <p:nvGrpSpPr>
          <p:cNvPr id="9" name="Groupe 8" title="Icône de drapeau Aujourd’hui">
            <a:extLst>
              <a:ext uri="{FF2B5EF4-FFF2-40B4-BE49-F238E27FC236}">
                <a16:creationId xmlns:a16="http://schemas.microsoft.com/office/drawing/2014/main" id="{E713AA15-D031-498E-B4D1-7ADA659919F7}"/>
              </a:ext>
            </a:extLst>
          </p:cNvPr>
          <p:cNvGrpSpPr/>
          <p:nvPr/>
        </p:nvGrpSpPr>
        <p:grpSpPr>
          <a:xfrm>
            <a:off x="7124991" y="1779905"/>
            <a:ext cx="346976" cy="324533"/>
            <a:chOff x="10636741" y="2652807"/>
            <a:chExt cx="296963" cy="296963"/>
          </a:xfrm>
          <a:solidFill>
            <a:srgbClr val="00B050"/>
          </a:solidFill>
        </p:grpSpPr>
        <p:sp>
          <p:nvSpPr>
            <p:cNvPr id="169" name="Ovale 168">
              <a:extLst>
                <a:ext uri="{FF2B5EF4-FFF2-40B4-BE49-F238E27FC236}">
                  <a16:creationId xmlns:a16="http://schemas.microsoft.com/office/drawing/2014/main" id="{276ADC4C-BFA7-4416-9A82-F3146E0D12B3}"/>
                </a:ext>
              </a:extLst>
            </p:cNvPr>
            <p:cNvSpPr/>
            <p:nvPr/>
          </p:nvSpPr>
          <p:spPr>
            <a:xfrm>
              <a:off x="10636741" y="2652807"/>
              <a:ext cx="296963" cy="296963"/>
            </a:xfrm>
            <a:prstGeom prst="ellipse">
              <a:avLst/>
            </a:prstGeom>
            <a:grpFill/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4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79" name="Graphisme 178" title="Icône de drapeau">
              <a:extLst>
                <a:ext uri="{FF2B5EF4-FFF2-40B4-BE49-F238E27FC236}">
                  <a16:creationId xmlns:a16="http://schemas.microsoft.com/office/drawing/2014/main" id="{FC771D7E-8127-4A74-9881-594D88023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710816" y="2716810"/>
              <a:ext cx="149367" cy="168956"/>
            </a:xfrm>
            <a:prstGeom prst="rect">
              <a:avLst/>
            </a:prstGeom>
            <a:grpFill/>
          </p:spPr>
        </p:pic>
      </p:grpSp>
      <p:pic>
        <p:nvPicPr>
          <p:cNvPr id="183" name="Graphisme 182" title="légende">
            <a:extLst>
              <a:ext uri="{FF2B5EF4-FFF2-40B4-BE49-F238E27FC236}">
                <a16:creationId xmlns:a16="http://schemas.microsoft.com/office/drawing/2014/main" id="{3F72C53C-D2C0-48D2-ACE4-85531F7A4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 flipV="1">
            <a:off x="6969315" y="2215642"/>
            <a:ext cx="435769" cy="221534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1633739" y="2208414"/>
            <a:ext cx="6257172" cy="562747"/>
            <a:chOff x="1633739" y="2208414"/>
            <a:chExt cx="6257172" cy="562747"/>
          </a:xfrm>
        </p:grpSpPr>
        <p:sp>
          <p:nvSpPr>
            <p:cNvPr id="197" name="Zone de texte 196">
              <a:extLst>
                <a:ext uri="{FF2B5EF4-FFF2-40B4-BE49-F238E27FC236}">
                  <a16:creationId xmlns:a16="http://schemas.microsoft.com/office/drawing/2014/main" id="{3984115C-22F4-41EB-BF04-E71D3503F2B5}"/>
                </a:ext>
              </a:extLst>
            </p:cNvPr>
            <p:cNvSpPr txBox="1"/>
            <p:nvPr/>
          </p:nvSpPr>
          <p:spPr>
            <a:xfrm>
              <a:off x="4840822" y="2208414"/>
              <a:ext cx="426758" cy="1768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1" i="0" u="none" strike="noStrike" kern="1200" cap="none" spc="0" normalizeH="0" baseline="0" noProof="0" dirty="0">
                  <a:ln>
                    <a:noFill/>
                  </a:ln>
                  <a:solidFill>
                    <a:srgbClr val="A2C73B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2025</a:t>
              </a: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1633739" y="2226399"/>
              <a:ext cx="6257172" cy="544762"/>
              <a:chOff x="1633739" y="2226399"/>
              <a:chExt cx="6257172" cy="544762"/>
            </a:xfrm>
          </p:grpSpPr>
          <p:sp>
            <p:nvSpPr>
              <p:cNvPr id="195" name="Zone de texte 194">
                <a:extLst>
                  <a:ext uri="{FF2B5EF4-FFF2-40B4-BE49-F238E27FC236}">
                    <a16:creationId xmlns:a16="http://schemas.microsoft.com/office/drawing/2014/main" id="{2BD778E6-D334-4389-B4C0-6C793B6E1E82}"/>
                  </a:ext>
                </a:extLst>
              </p:cNvPr>
              <p:cNvSpPr txBox="1"/>
              <p:nvPr/>
            </p:nvSpPr>
            <p:spPr>
              <a:xfrm>
                <a:off x="1633739" y="2226399"/>
                <a:ext cx="426758" cy="176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7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A2C73B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+mn-ea"/>
                    <a:cs typeface="+mn-cs"/>
                  </a:rPr>
                  <a:t>2024</a:t>
                </a:r>
              </a:p>
            </p:txBody>
          </p:sp>
          <p:grpSp>
            <p:nvGrpSpPr>
              <p:cNvPr id="16" name="Groupe 15"/>
              <p:cNvGrpSpPr/>
              <p:nvPr/>
            </p:nvGrpSpPr>
            <p:grpSpPr>
              <a:xfrm>
                <a:off x="1817636" y="2349520"/>
                <a:ext cx="6073275" cy="421641"/>
                <a:chOff x="1817636" y="2349520"/>
                <a:chExt cx="6073275" cy="421641"/>
              </a:xfrm>
            </p:grpSpPr>
            <p:grpSp>
              <p:nvGrpSpPr>
                <p:cNvPr id="13" name="Groupe 12" title="Année 4">
                  <a:extLst>
                    <a:ext uri="{FF2B5EF4-FFF2-40B4-BE49-F238E27FC236}">
                      <a16:creationId xmlns:a16="http://schemas.microsoft.com/office/drawing/2014/main" id="{796A492B-A461-4DF4-829B-48E03DBB2D84}"/>
                    </a:ext>
                  </a:extLst>
                </p:cNvPr>
                <p:cNvGrpSpPr/>
                <p:nvPr/>
              </p:nvGrpSpPr>
              <p:grpSpPr>
                <a:xfrm>
                  <a:off x="6705366" y="2506418"/>
                  <a:ext cx="1185545" cy="264066"/>
                  <a:chOff x="8268285" y="3330119"/>
                  <a:chExt cx="1719693" cy="355257"/>
                </a:xfrm>
                <a:gradFill flip="none" rotWithShape="1">
                  <a:gsLst>
                    <a:gs pos="0">
                      <a:schemeClr val="bg1">
                        <a:lumMod val="6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6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6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sp>
                <p:nvSpPr>
                  <p:cNvPr id="133" name="Flèche : Droite 132" title="Flèche année">
                    <a:extLst>
                      <a:ext uri="{FF2B5EF4-FFF2-40B4-BE49-F238E27FC236}">
                        <a16:creationId xmlns:a16="http://schemas.microsoft.com/office/drawing/2014/main" id="{A110A5D9-A956-42CB-B7D5-E146C9C54A57}"/>
                      </a:ext>
                    </a:extLst>
                  </p:cNvPr>
                  <p:cNvSpPr/>
                  <p:nvPr/>
                </p:nvSpPr>
                <p:spPr>
                  <a:xfrm>
                    <a:off x="8268285" y="3330119"/>
                    <a:ext cx="1719693" cy="355257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0" name="Ovale 169" title="Quart de cercle arrière-plan">
                    <a:extLst>
                      <a:ext uri="{FF2B5EF4-FFF2-40B4-BE49-F238E27FC236}">
                        <a16:creationId xmlns:a16="http://schemas.microsoft.com/office/drawing/2014/main" id="{0B111BE8-D235-4A79-B144-43953D0D52B3}"/>
                      </a:ext>
                    </a:extLst>
                  </p:cNvPr>
                  <p:cNvSpPr/>
                  <p:nvPr/>
                </p:nvSpPr>
                <p:spPr>
                  <a:xfrm>
                    <a:off x="9384678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Ovale 166" title="Quart de cercle arrière-plan">
                    <a:extLst>
                      <a:ext uri="{FF2B5EF4-FFF2-40B4-BE49-F238E27FC236}">
                        <a16:creationId xmlns:a16="http://schemas.microsoft.com/office/drawing/2014/main" id="{04E8807B-9D7A-452A-B3FB-3E2BE3E94F86}"/>
                      </a:ext>
                    </a:extLst>
                  </p:cNvPr>
                  <p:cNvSpPr/>
                  <p:nvPr/>
                </p:nvSpPr>
                <p:spPr>
                  <a:xfrm>
                    <a:off x="8731634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Zone de texte 108" title="Numéro du trimestre">
                    <a:extLst>
                      <a:ext uri="{FF2B5EF4-FFF2-40B4-BE49-F238E27FC236}">
                        <a16:creationId xmlns:a16="http://schemas.microsoft.com/office/drawing/2014/main" id="{611F0B67-8314-4DF8-99E7-108753641C77}"/>
                      </a:ext>
                    </a:extLst>
                  </p:cNvPr>
                  <p:cNvSpPr txBox="1"/>
                  <p:nvPr/>
                </p:nvSpPr>
                <p:spPr>
                  <a:xfrm>
                    <a:off x="869683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5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" name="Zone de texte 109" title="Numéro du trimestre">
                    <a:extLst>
                      <a:ext uri="{FF2B5EF4-FFF2-40B4-BE49-F238E27FC236}">
                        <a16:creationId xmlns:a16="http://schemas.microsoft.com/office/drawing/2014/main" id="{BAA83CD7-1992-4845-9916-79B3A6737423}"/>
                      </a:ext>
                    </a:extLst>
                  </p:cNvPr>
                  <p:cNvSpPr txBox="1"/>
                  <p:nvPr/>
                </p:nvSpPr>
                <p:spPr>
                  <a:xfrm>
                    <a:off x="934434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6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e 11" title="Année 3">
                  <a:extLst>
                    <a:ext uri="{FF2B5EF4-FFF2-40B4-BE49-F238E27FC236}">
                      <a16:creationId xmlns:a16="http://schemas.microsoft.com/office/drawing/2014/main" id="{3F285DE4-D4F7-46DA-AB4A-CA9A01C3467F}"/>
                    </a:ext>
                  </a:extLst>
                </p:cNvPr>
                <p:cNvGrpSpPr/>
                <p:nvPr/>
              </p:nvGrpSpPr>
              <p:grpSpPr>
                <a:xfrm>
                  <a:off x="4783461" y="2349520"/>
                  <a:ext cx="2088153" cy="421641"/>
                  <a:chOff x="5886628" y="3119046"/>
                  <a:chExt cx="2784204" cy="562188"/>
                </a:xfrm>
                <a:gradFill flip="none" rotWithShape="1">
                  <a:gsLst>
                    <a:gs pos="0">
                      <a:schemeClr val="bg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7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cxnSp>
                <p:nvCxnSpPr>
                  <p:cNvPr id="118" name="Connecteur droit 117" title="Lignes Q">
                    <a:extLst>
                      <a:ext uri="{FF2B5EF4-FFF2-40B4-BE49-F238E27FC236}">
                        <a16:creationId xmlns:a16="http://schemas.microsoft.com/office/drawing/2014/main" id="{41B307BB-3402-4094-9F33-C702425765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90490" y="3119046"/>
                    <a:ext cx="0" cy="165471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5" name="Flèche : Droite 184" title="Flèche année">
                    <a:extLst>
                      <a:ext uri="{FF2B5EF4-FFF2-40B4-BE49-F238E27FC236}">
                        <a16:creationId xmlns:a16="http://schemas.microsoft.com/office/drawing/2014/main" id="{A7D364CD-A62A-4E74-A3A3-D45CADD6DED2}"/>
                      </a:ext>
                    </a:extLst>
                  </p:cNvPr>
                  <p:cNvSpPr/>
                  <p:nvPr/>
                </p:nvSpPr>
                <p:spPr>
                  <a:xfrm>
                    <a:off x="5886628" y="3325978"/>
                    <a:ext cx="2784204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6" name="Ovale 165" title="Quart de cercle arrière-plan">
                    <a:extLst>
                      <a:ext uri="{FF2B5EF4-FFF2-40B4-BE49-F238E27FC236}">
                        <a16:creationId xmlns:a16="http://schemas.microsoft.com/office/drawing/2014/main" id="{CD235FFC-6A0E-47AF-AC8F-20677EB444FC}"/>
                      </a:ext>
                    </a:extLst>
                  </p:cNvPr>
                  <p:cNvSpPr/>
                  <p:nvPr/>
                </p:nvSpPr>
                <p:spPr>
                  <a:xfrm>
                    <a:off x="8095938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Ovale 164" title="Quart de cercle arrière-plan">
                    <a:extLst>
                      <a:ext uri="{FF2B5EF4-FFF2-40B4-BE49-F238E27FC236}">
                        <a16:creationId xmlns:a16="http://schemas.microsoft.com/office/drawing/2014/main" id="{D7F66751-5B2A-464C-A0AD-37B9D94CCC55}"/>
                      </a:ext>
                    </a:extLst>
                  </p:cNvPr>
                  <p:cNvSpPr/>
                  <p:nvPr/>
                </p:nvSpPr>
                <p:spPr>
                  <a:xfrm>
                    <a:off x="7443121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4" name="Ovale 163" title="Quart de cercle arrière-plan">
                    <a:extLst>
                      <a:ext uri="{FF2B5EF4-FFF2-40B4-BE49-F238E27FC236}">
                        <a16:creationId xmlns:a16="http://schemas.microsoft.com/office/drawing/2014/main" id="{2BB6040F-EB4E-4310-BF98-25F47485E087}"/>
                      </a:ext>
                    </a:extLst>
                  </p:cNvPr>
                  <p:cNvSpPr/>
                  <p:nvPr/>
                </p:nvSpPr>
                <p:spPr>
                  <a:xfrm>
                    <a:off x="6791842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3" name="Ovale 162" title="Quart de cercle arrière-plan">
                    <a:extLst>
                      <a:ext uri="{FF2B5EF4-FFF2-40B4-BE49-F238E27FC236}">
                        <a16:creationId xmlns:a16="http://schemas.microsoft.com/office/drawing/2014/main" id="{CBAEC703-69EC-45A2-BB54-7EAC7D4E5E9C}"/>
                      </a:ext>
                    </a:extLst>
                  </p:cNvPr>
                  <p:cNvSpPr/>
                  <p:nvPr/>
                </p:nvSpPr>
                <p:spPr>
                  <a:xfrm>
                    <a:off x="6140756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0" name="Connecteur droit 49" title="Lignes Q">
                    <a:extLst>
                      <a:ext uri="{FF2B5EF4-FFF2-40B4-BE49-F238E27FC236}">
                        <a16:creationId xmlns:a16="http://schemas.microsoft.com/office/drawing/2014/main" id="{521F9259-091E-4E50-AC57-3FA326D587D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46612" y="3119046"/>
                    <a:ext cx="0" cy="165471"/>
                  </a:xfrm>
                  <a:prstGeom prst="line">
                    <a:avLst/>
                  </a:prstGeom>
                  <a:grpFill/>
                  <a:ln w="15875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Zone de texte 104" title="Numéro du trimestre">
                    <a:extLst>
                      <a:ext uri="{FF2B5EF4-FFF2-40B4-BE49-F238E27FC236}">
                        <a16:creationId xmlns:a16="http://schemas.microsoft.com/office/drawing/2014/main" id="{16EAD50A-0933-4C9C-95E6-08A076B32041}"/>
                      </a:ext>
                    </a:extLst>
                  </p:cNvPr>
                  <p:cNvSpPr txBox="1"/>
                  <p:nvPr/>
                </p:nvSpPr>
                <p:spPr>
                  <a:xfrm>
                    <a:off x="610677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1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" name="Zone de texte 105" title="Numéro du trimestre">
                    <a:extLst>
                      <a:ext uri="{FF2B5EF4-FFF2-40B4-BE49-F238E27FC236}">
                        <a16:creationId xmlns:a16="http://schemas.microsoft.com/office/drawing/2014/main" id="{1A5CBF37-8585-4DC5-9107-7C048ACE4F6B}"/>
                      </a:ext>
                    </a:extLst>
                  </p:cNvPr>
                  <p:cNvSpPr txBox="1"/>
                  <p:nvPr/>
                </p:nvSpPr>
                <p:spPr>
                  <a:xfrm>
                    <a:off x="675428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2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Zone de texte 106" title="Numéro du trimestre">
                    <a:extLst>
                      <a:ext uri="{FF2B5EF4-FFF2-40B4-BE49-F238E27FC236}">
                        <a16:creationId xmlns:a16="http://schemas.microsoft.com/office/drawing/2014/main" id="{1B2A0732-77CE-4CCD-9584-C8A3BD068222}"/>
                      </a:ext>
                    </a:extLst>
                  </p:cNvPr>
                  <p:cNvSpPr txBox="1"/>
                  <p:nvPr/>
                </p:nvSpPr>
                <p:spPr>
                  <a:xfrm>
                    <a:off x="740180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3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8" name="Zone de texte 107" title="Numéro du trimestre">
                    <a:extLst>
                      <a:ext uri="{FF2B5EF4-FFF2-40B4-BE49-F238E27FC236}">
                        <a16:creationId xmlns:a16="http://schemas.microsoft.com/office/drawing/2014/main" id="{D56C61BF-4889-44FB-9251-6B314A0F79CE}"/>
                      </a:ext>
                    </a:extLst>
                  </p:cNvPr>
                  <p:cNvSpPr txBox="1"/>
                  <p:nvPr/>
                </p:nvSpPr>
                <p:spPr>
                  <a:xfrm>
                    <a:off x="804931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4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0" name="Groupe 9" title="Année 2">
                  <a:extLst>
                    <a:ext uri="{FF2B5EF4-FFF2-40B4-BE49-F238E27FC236}">
                      <a16:creationId xmlns:a16="http://schemas.microsoft.com/office/drawing/2014/main" id="{08CFCDD2-2F04-4844-95B5-E9B4F725068A}"/>
                    </a:ext>
                  </a:extLst>
                </p:cNvPr>
                <p:cNvGrpSpPr/>
                <p:nvPr/>
              </p:nvGrpSpPr>
              <p:grpSpPr>
                <a:xfrm>
                  <a:off x="2850346" y="2349520"/>
                  <a:ext cx="2069397" cy="421313"/>
                  <a:chOff x="3309141" y="3119046"/>
                  <a:chExt cx="2759196" cy="561751"/>
                </a:xfr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sp>
                <p:nvSpPr>
                  <p:cNvPr id="131" name="Flèche : Droite 130" title="Flèche année">
                    <a:extLst>
                      <a:ext uri="{FF2B5EF4-FFF2-40B4-BE49-F238E27FC236}">
                        <a16:creationId xmlns:a16="http://schemas.microsoft.com/office/drawing/2014/main" id="{263DB357-E526-408B-9B3F-F017605849ED}"/>
                      </a:ext>
                    </a:extLst>
                  </p:cNvPr>
                  <p:cNvSpPr/>
                  <p:nvPr/>
                </p:nvSpPr>
                <p:spPr>
                  <a:xfrm>
                    <a:off x="3309141" y="3325541"/>
                    <a:ext cx="2759196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2" name="Ovale 161" title="Quart de cercle arrière-plan">
                    <a:extLst>
                      <a:ext uri="{FF2B5EF4-FFF2-40B4-BE49-F238E27FC236}">
                        <a16:creationId xmlns:a16="http://schemas.microsoft.com/office/drawing/2014/main" id="{DDADAC53-FEC9-400E-B7FC-72F25EF0FE21}"/>
                      </a:ext>
                    </a:extLst>
                  </p:cNvPr>
                  <p:cNvSpPr/>
                  <p:nvPr/>
                </p:nvSpPr>
                <p:spPr>
                  <a:xfrm>
                    <a:off x="5494904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1" name="Ovale 160" title="Quart de cercle arrière-plan">
                    <a:extLst>
                      <a:ext uri="{FF2B5EF4-FFF2-40B4-BE49-F238E27FC236}">
                        <a16:creationId xmlns:a16="http://schemas.microsoft.com/office/drawing/2014/main" id="{EC0BAC80-DECA-4286-9763-E1B32B824792}"/>
                      </a:ext>
                    </a:extLst>
                  </p:cNvPr>
                  <p:cNvSpPr/>
                  <p:nvPr/>
                </p:nvSpPr>
                <p:spPr>
                  <a:xfrm>
                    <a:off x="4845879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0" name="Ovale 159" title="Quart de cercle arrière-plan">
                    <a:extLst>
                      <a:ext uri="{FF2B5EF4-FFF2-40B4-BE49-F238E27FC236}">
                        <a16:creationId xmlns:a16="http://schemas.microsoft.com/office/drawing/2014/main" id="{83C4B4F8-27D7-41DD-896D-A1B91FF462FD}"/>
                      </a:ext>
                    </a:extLst>
                  </p:cNvPr>
                  <p:cNvSpPr/>
                  <p:nvPr/>
                </p:nvSpPr>
                <p:spPr>
                  <a:xfrm>
                    <a:off x="4209357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9" name="Ovale 158" title="Quart de cercle arrière-plan">
                    <a:extLst>
                      <a:ext uri="{FF2B5EF4-FFF2-40B4-BE49-F238E27FC236}">
                        <a16:creationId xmlns:a16="http://schemas.microsoft.com/office/drawing/2014/main" id="{AE29C92D-0A5A-405A-B0B6-9115A90C3CB7}"/>
                      </a:ext>
                    </a:extLst>
                  </p:cNvPr>
                  <p:cNvSpPr/>
                  <p:nvPr/>
                </p:nvSpPr>
                <p:spPr>
                  <a:xfrm>
                    <a:off x="3552167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7" name="Connecteur droit 46" title="Lignes Q">
                    <a:extLst>
                      <a:ext uri="{FF2B5EF4-FFF2-40B4-BE49-F238E27FC236}">
                        <a16:creationId xmlns:a16="http://schemas.microsoft.com/office/drawing/2014/main" id="{662638A0-3098-431F-BE5E-612EF4623E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99219" y="3119046"/>
                    <a:ext cx="0" cy="165471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1" name="Zone de texte 100" title="Numéro du trimestre">
                    <a:extLst>
                      <a:ext uri="{FF2B5EF4-FFF2-40B4-BE49-F238E27FC236}">
                        <a16:creationId xmlns:a16="http://schemas.microsoft.com/office/drawing/2014/main" id="{316E8E00-CDAC-4884-B354-EEC46B99951A}"/>
                      </a:ext>
                    </a:extLst>
                  </p:cNvPr>
                  <p:cNvSpPr txBox="1"/>
                  <p:nvPr/>
                </p:nvSpPr>
                <p:spPr>
                  <a:xfrm>
                    <a:off x="351671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9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Zone de texte 101" title="Numéro du trimestre">
                    <a:extLst>
                      <a:ext uri="{FF2B5EF4-FFF2-40B4-BE49-F238E27FC236}">
                        <a16:creationId xmlns:a16="http://schemas.microsoft.com/office/drawing/2014/main" id="{99123C15-08DD-4459-98C8-FB1D88A48434}"/>
                      </a:ext>
                    </a:extLst>
                  </p:cNvPr>
                  <p:cNvSpPr txBox="1"/>
                  <p:nvPr/>
                </p:nvSpPr>
                <p:spPr>
                  <a:xfrm>
                    <a:off x="416422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10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Zone de texte 102" title="Numéro du trimestre">
                    <a:extLst>
                      <a:ext uri="{FF2B5EF4-FFF2-40B4-BE49-F238E27FC236}">
                        <a16:creationId xmlns:a16="http://schemas.microsoft.com/office/drawing/2014/main" id="{702C22D6-E9B8-49C2-813B-3220EF5976F5}"/>
                      </a:ext>
                    </a:extLst>
                  </p:cNvPr>
                  <p:cNvSpPr txBox="1"/>
                  <p:nvPr/>
                </p:nvSpPr>
                <p:spPr>
                  <a:xfrm>
                    <a:off x="481174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11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Zone de texte 103" title="Numéro du trimestre">
                    <a:extLst>
                      <a:ext uri="{FF2B5EF4-FFF2-40B4-BE49-F238E27FC236}">
                        <a16:creationId xmlns:a16="http://schemas.microsoft.com/office/drawing/2014/main" id="{71DFD606-8479-465C-B5A5-ACC2FD6A05AD}"/>
                      </a:ext>
                    </a:extLst>
                  </p:cNvPr>
                  <p:cNvSpPr txBox="1"/>
                  <p:nvPr/>
                </p:nvSpPr>
                <p:spPr>
                  <a:xfrm>
                    <a:off x="545925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12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" name="Groupe 7" title="Année 1">
                  <a:extLst>
                    <a:ext uri="{FF2B5EF4-FFF2-40B4-BE49-F238E27FC236}">
                      <a16:creationId xmlns:a16="http://schemas.microsoft.com/office/drawing/2014/main" id="{3FE7C816-8C1F-4196-BD8D-ED7BD2BF863D}"/>
                    </a:ext>
                  </a:extLst>
                </p:cNvPr>
                <p:cNvGrpSpPr/>
                <p:nvPr/>
              </p:nvGrpSpPr>
              <p:grpSpPr>
                <a:xfrm>
                  <a:off x="1817636" y="2359124"/>
                  <a:ext cx="1166190" cy="411712"/>
                  <a:chOff x="1932195" y="3131848"/>
                  <a:chExt cx="1554920" cy="548949"/>
                </a:xfrm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sp>
                <p:nvSpPr>
                  <p:cNvPr id="130" name="Flèche : Droite 129" title="Flèche année">
                    <a:extLst>
                      <a:ext uri="{FF2B5EF4-FFF2-40B4-BE49-F238E27FC236}">
                        <a16:creationId xmlns:a16="http://schemas.microsoft.com/office/drawing/2014/main" id="{87B1024A-9540-4EF2-9517-87E3BE7BCE76}"/>
                      </a:ext>
                    </a:extLst>
                  </p:cNvPr>
                  <p:cNvSpPr/>
                  <p:nvPr/>
                </p:nvSpPr>
                <p:spPr>
                  <a:xfrm>
                    <a:off x="1932195" y="3325541"/>
                    <a:ext cx="1554920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8" name="Ovale 157" title="Quart de cercle arrière-plan">
                    <a:extLst>
                      <a:ext uri="{FF2B5EF4-FFF2-40B4-BE49-F238E27FC236}">
                        <a16:creationId xmlns:a16="http://schemas.microsoft.com/office/drawing/2014/main" id="{74AE39C1-CE7F-4294-BA9F-DE5050CFDD2F}"/>
                      </a:ext>
                    </a:extLst>
                  </p:cNvPr>
                  <p:cNvSpPr/>
                  <p:nvPr/>
                </p:nvSpPr>
                <p:spPr>
                  <a:xfrm>
                    <a:off x="2913639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Ovale 144" title="Quart de cercle arrière-plan">
                    <a:extLst>
                      <a:ext uri="{FF2B5EF4-FFF2-40B4-BE49-F238E27FC236}">
                        <a16:creationId xmlns:a16="http://schemas.microsoft.com/office/drawing/2014/main" id="{4EC46266-F9A2-46D0-9AAB-09889D0F8267}"/>
                      </a:ext>
                    </a:extLst>
                  </p:cNvPr>
                  <p:cNvSpPr/>
                  <p:nvPr/>
                </p:nvSpPr>
                <p:spPr>
                  <a:xfrm>
                    <a:off x="2256010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3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0" name="Connecteur droit 29" title="Lignes Q">
                    <a:extLst>
                      <a:ext uri="{FF2B5EF4-FFF2-40B4-BE49-F238E27FC236}">
                        <a16:creationId xmlns:a16="http://schemas.microsoft.com/office/drawing/2014/main" id="{6190EE01-B30F-4CAC-8C6A-FD17EDED6E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63672" y="3131848"/>
                    <a:ext cx="0" cy="165471"/>
                  </a:xfrm>
                  <a:prstGeom prst="line">
                    <a:avLst/>
                  </a:prstGeom>
                  <a:grpFill/>
                  <a:ln w="15875" cmpd="sng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4" name="Zone de texte 73" title="Numéro du trimestre">
                    <a:extLst>
                      <a:ext uri="{FF2B5EF4-FFF2-40B4-BE49-F238E27FC236}">
                        <a16:creationId xmlns:a16="http://schemas.microsoft.com/office/drawing/2014/main" id="{7162BA43-FD37-4686-8437-28F117A90A25}"/>
                      </a:ext>
                    </a:extLst>
                  </p:cNvPr>
                  <p:cNvSpPr txBox="1"/>
                  <p:nvPr/>
                </p:nvSpPr>
                <p:spPr>
                  <a:xfrm>
                    <a:off x="222168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7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Zone de texte 74" title="Numéro du trimestre">
                    <a:extLst>
                      <a:ext uri="{FF2B5EF4-FFF2-40B4-BE49-F238E27FC236}">
                        <a16:creationId xmlns:a16="http://schemas.microsoft.com/office/drawing/2014/main" id="{2717FE78-5079-4505-AEB2-D90CAE956F0A}"/>
                      </a:ext>
                    </a:extLst>
                  </p:cNvPr>
                  <p:cNvSpPr txBox="1"/>
                  <p:nvPr/>
                </p:nvSpPr>
                <p:spPr>
                  <a:xfrm>
                    <a:off x="286919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7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Trebuchet MS" panose="020B0603020202020204" pitchFamily="34" charset="0"/>
                        <a:ea typeface="+mn-ea"/>
                        <a:cs typeface="+mn-cs"/>
                      </a:rPr>
                      <a:t>8</a:t>
                    </a:r>
                    <a:endParaRPr kumimoji="0" lang="fr-FR" sz="7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65000"/>
                          <a:lumOff val="3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26" name="Zone de texte 135">
            <a:extLst>
              <a:ext uri="{FF2B5EF4-FFF2-40B4-BE49-F238E27FC236}">
                <a16:creationId xmlns:a16="http://schemas.microsoft.com/office/drawing/2014/main" id="{80DC6BE6-5DF7-410B-BE5E-F673AF7AE5AE}"/>
              </a:ext>
            </a:extLst>
          </p:cNvPr>
          <p:cNvSpPr txBox="1"/>
          <p:nvPr/>
        </p:nvSpPr>
        <p:spPr>
          <a:xfrm>
            <a:off x="1634033" y="1250183"/>
            <a:ext cx="833585" cy="16158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Polar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Crane</a:t>
            </a:r>
          </a:p>
        </p:txBody>
      </p:sp>
      <p:sp>
        <p:nvSpPr>
          <p:cNvPr id="227" name="Zone de texte 136">
            <a:extLst>
              <a:ext uri="{FF2B5EF4-FFF2-40B4-BE49-F238E27FC236}">
                <a16:creationId xmlns:a16="http://schemas.microsoft.com/office/drawing/2014/main" id="{0DEFCEAC-68C1-40F1-9B35-3772D46BCCEF}"/>
              </a:ext>
            </a:extLst>
          </p:cNvPr>
          <p:cNvSpPr txBox="1"/>
          <p:nvPr/>
        </p:nvSpPr>
        <p:spPr>
          <a:xfrm>
            <a:off x="1495849" y="1417066"/>
            <a:ext cx="109100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Seismic reinforcement and it trolley‘s replacement</a:t>
            </a:r>
          </a:p>
        </p:txBody>
      </p:sp>
      <p:sp>
        <p:nvSpPr>
          <p:cNvPr id="228" name="Zone de texte 137">
            <a:extLst>
              <a:ext uri="{FF2B5EF4-FFF2-40B4-BE49-F238E27FC236}">
                <a16:creationId xmlns:a16="http://schemas.microsoft.com/office/drawing/2014/main" id="{0F387823-885E-4A41-A4D0-57E943BD93E7}"/>
              </a:ext>
            </a:extLst>
          </p:cNvPr>
          <p:cNvSpPr txBox="1"/>
          <p:nvPr/>
        </p:nvSpPr>
        <p:spPr>
          <a:xfrm>
            <a:off x="1515917" y="1666245"/>
            <a:ext cx="971086" cy="1768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Level</a:t>
            </a: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489603" y="3483565"/>
            <a:ext cx="1201321" cy="502231"/>
            <a:chOff x="1521574" y="4730402"/>
            <a:chExt cx="1601761" cy="644333"/>
          </a:xfrm>
        </p:grpSpPr>
        <p:sp>
          <p:nvSpPr>
            <p:cNvPr id="60" name="Zone de texte 59">
              <a:extLst>
                <a:ext uri="{FF2B5EF4-FFF2-40B4-BE49-F238E27FC236}">
                  <a16:creationId xmlns:a16="http://schemas.microsoft.com/office/drawing/2014/main" id="{3DD2C9D1-5E8D-4ED2-989C-330D6753B965}"/>
                </a:ext>
              </a:extLst>
            </p:cNvPr>
            <p:cNvSpPr txBox="1"/>
            <p:nvPr/>
          </p:nvSpPr>
          <p:spPr>
            <a:xfrm>
              <a:off x="1536845" y="4730402"/>
              <a:ext cx="1586490" cy="197429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Fire</a:t>
              </a:r>
              <a:r>
                <a: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Protection</a:t>
              </a:r>
            </a:p>
          </p:txBody>
        </p:sp>
        <p:sp>
          <p:nvSpPr>
            <p:cNvPr id="61" name="Zone de texte 60">
              <a:extLst>
                <a:ext uri="{FF2B5EF4-FFF2-40B4-BE49-F238E27FC236}">
                  <a16:creationId xmlns:a16="http://schemas.microsoft.com/office/drawing/2014/main" id="{A6E28C73-4CCB-4BDB-82CA-BEE3A58D33D9}"/>
                </a:ext>
              </a:extLst>
            </p:cNvPr>
            <p:cNvSpPr txBox="1"/>
            <p:nvPr/>
          </p:nvSpPr>
          <p:spPr>
            <a:xfrm>
              <a:off x="1521574" y="4958814"/>
              <a:ext cx="1586490" cy="1480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Fire detection &amp; sprinklers</a:t>
              </a:r>
            </a:p>
          </p:txBody>
        </p:sp>
        <p:sp>
          <p:nvSpPr>
            <p:cNvPr id="229" name="Zone de texte 137">
              <a:extLst>
                <a:ext uri="{FF2B5EF4-FFF2-40B4-BE49-F238E27FC236}">
                  <a16:creationId xmlns:a16="http://schemas.microsoft.com/office/drawing/2014/main" id="{0F387823-885E-4A41-A4D0-57E943BD93E7}"/>
                </a:ext>
              </a:extLst>
            </p:cNvPr>
            <p:cNvSpPr txBox="1"/>
            <p:nvPr/>
          </p:nvSpPr>
          <p:spPr>
            <a:xfrm>
              <a:off x="1697245" y="5138998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Level</a:t>
              </a: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C</a:t>
              </a:r>
            </a:p>
          </p:txBody>
        </p:sp>
      </p:grpSp>
      <p:sp>
        <p:nvSpPr>
          <p:cNvPr id="232" name="Ovale 2" title="Numéro du jalon">
            <a:extLst>
              <a:ext uri="{FF2B5EF4-FFF2-40B4-BE49-F238E27FC236}">
                <a16:creationId xmlns:a16="http://schemas.microsoft.com/office/drawing/2014/main" id="{48C9F9AC-FF55-4E72-9915-ACA228CA757C}"/>
              </a:ext>
            </a:extLst>
          </p:cNvPr>
          <p:cNvSpPr/>
          <p:nvPr/>
        </p:nvSpPr>
        <p:spPr>
          <a:xfrm>
            <a:off x="1946476" y="4070623"/>
            <a:ext cx="226061" cy="21246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03</a:t>
            </a:r>
          </a:p>
        </p:txBody>
      </p:sp>
      <p:grpSp>
        <p:nvGrpSpPr>
          <p:cNvPr id="233" name="Groupe 232"/>
          <p:cNvGrpSpPr/>
          <p:nvPr/>
        </p:nvGrpSpPr>
        <p:grpSpPr>
          <a:xfrm>
            <a:off x="1501056" y="4264579"/>
            <a:ext cx="1201320" cy="502224"/>
            <a:chOff x="1521574" y="4730407"/>
            <a:chExt cx="1601760" cy="644325"/>
          </a:xfrm>
        </p:grpSpPr>
        <p:sp>
          <p:nvSpPr>
            <p:cNvPr id="234" name="Zone de texte 59">
              <a:extLst>
                <a:ext uri="{FF2B5EF4-FFF2-40B4-BE49-F238E27FC236}">
                  <a16:creationId xmlns:a16="http://schemas.microsoft.com/office/drawing/2014/main" id="{3DD2C9D1-5E8D-4ED2-989C-330D6753B965}"/>
                </a:ext>
              </a:extLst>
            </p:cNvPr>
            <p:cNvSpPr txBox="1"/>
            <p:nvPr/>
          </p:nvSpPr>
          <p:spPr>
            <a:xfrm>
              <a:off x="1536844" y="4730407"/>
              <a:ext cx="1586490" cy="207302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H1H2 casemate</a:t>
              </a:r>
            </a:p>
          </p:txBody>
        </p:sp>
        <p:sp>
          <p:nvSpPr>
            <p:cNvPr id="235" name="Zone de texte 60">
              <a:extLst>
                <a:ext uri="{FF2B5EF4-FFF2-40B4-BE49-F238E27FC236}">
                  <a16:creationId xmlns:a16="http://schemas.microsoft.com/office/drawing/2014/main" id="{A6E28C73-4CCB-4BDB-82CA-BEE3A58D33D9}"/>
                </a:ext>
              </a:extLst>
            </p:cNvPr>
            <p:cNvSpPr txBox="1"/>
            <p:nvPr/>
          </p:nvSpPr>
          <p:spPr>
            <a:xfrm>
              <a:off x="1521574" y="4958814"/>
              <a:ext cx="1586490" cy="1480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Seismic reinforcement</a:t>
              </a:r>
            </a:p>
          </p:txBody>
        </p:sp>
        <p:sp>
          <p:nvSpPr>
            <p:cNvPr id="236" name="Zone de texte 137">
              <a:extLst>
                <a:ext uri="{FF2B5EF4-FFF2-40B4-BE49-F238E27FC236}">
                  <a16:creationId xmlns:a16="http://schemas.microsoft.com/office/drawing/2014/main" id="{0F387823-885E-4A41-A4D0-57E943BD93E7}"/>
                </a:ext>
              </a:extLst>
            </p:cNvPr>
            <p:cNvSpPr txBox="1"/>
            <p:nvPr/>
          </p:nvSpPr>
          <p:spPr>
            <a:xfrm>
              <a:off x="1697245" y="5138995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Level</a:t>
              </a:r>
              <a:r>
                <a:rPr kumimoji="0" lang="fr-FR" sz="75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 C</a:t>
              </a:r>
            </a:p>
          </p:txBody>
        </p:sp>
      </p:grpSp>
      <p:sp>
        <p:nvSpPr>
          <p:cNvPr id="4" name="Flèche droite à entaille 3"/>
          <p:cNvSpPr/>
          <p:nvPr/>
        </p:nvSpPr>
        <p:spPr>
          <a:xfrm>
            <a:off x="2225590" y="2312668"/>
            <a:ext cx="3805353" cy="114914"/>
          </a:xfrm>
          <a:prstGeom prst="notch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95ACBA">
                      <a:lumMod val="5000"/>
                      <a:lumOff val="95000"/>
                    </a:srgbClr>
                  </a:gs>
                  <a:gs pos="42000">
                    <a:srgbClr val="000000"/>
                  </a:gs>
                  <a:gs pos="83000">
                    <a:srgbClr val="95ACBA">
                      <a:lumMod val="45000"/>
                      <a:lumOff val="55000"/>
                    </a:srgbClr>
                  </a:gs>
                  <a:gs pos="100000">
                    <a:srgbClr val="95ACBA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Flèche droite à entaille 85"/>
          <p:cNvSpPr/>
          <p:nvPr/>
        </p:nvSpPr>
        <p:spPr>
          <a:xfrm>
            <a:off x="2212088" y="2780921"/>
            <a:ext cx="3348888" cy="116813"/>
          </a:xfrm>
          <a:prstGeom prst="notch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Flèche droite à entaille 87"/>
          <p:cNvSpPr/>
          <p:nvPr/>
        </p:nvSpPr>
        <p:spPr>
          <a:xfrm>
            <a:off x="4566733" y="2392025"/>
            <a:ext cx="1004377" cy="111666"/>
          </a:xfrm>
          <a:prstGeom prst="notchedRightArrow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Flèche droite à entaille 88"/>
          <p:cNvSpPr/>
          <p:nvPr/>
        </p:nvSpPr>
        <p:spPr>
          <a:xfrm>
            <a:off x="2212088" y="2866333"/>
            <a:ext cx="3832356" cy="124253"/>
          </a:xfrm>
          <a:prstGeom prst="notchedRightArrow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Flèche droite à entaille 89"/>
          <p:cNvSpPr/>
          <p:nvPr/>
        </p:nvSpPr>
        <p:spPr>
          <a:xfrm>
            <a:off x="5059875" y="2952067"/>
            <a:ext cx="1431151" cy="129866"/>
          </a:xfrm>
          <a:prstGeom prst="notchedRight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2" name="Connecteur droit 91" title="Lignes Q">
            <a:extLst>
              <a:ext uri="{FF2B5EF4-FFF2-40B4-BE49-F238E27FC236}">
                <a16:creationId xmlns:a16="http://schemas.microsoft.com/office/drawing/2014/main" id="{6190EE01-B30F-4CAC-8C6A-FD17EDED6E01}"/>
              </a:ext>
            </a:extLst>
          </p:cNvPr>
          <p:cNvCxnSpPr>
            <a:cxnSpLocks/>
            <a:endCxn id="232" idx="0"/>
          </p:cNvCxnSpPr>
          <p:nvPr/>
        </p:nvCxnSpPr>
        <p:spPr>
          <a:xfrm>
            <a:off x="2059506" y="3965607"/>
            <a:ext cx="1" cy="105015"/>
          </a:xfrm>
          <a:prstGeom prst="line">
            <a:avLst/>
          </a:prstGeom>
          <a:ln w="6350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Image 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9497" y="752296"/>
            <a:ext cx="757880" cy="4149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1355D0F2-C5BA-4315-8178-3129717B6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4129010" y="637846"/>
            <a:ext cx="426485" cy="686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9726" y="3920991"/>
            <a:ext cx="816250" cy="4649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6" name="Image 95">
            <a:extLst>
              <a:ext uri="{FF2B5EF4-FFF2-40B4-BE49-F238E27FC236}">
                <a16:creationId xmlns:a16="http://schemas.microsoft.com/office/drawing/2014/main" id="{DE9568E2-0830-47FF-AF16-5ACF2B5623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3878" y="4018531"/>
            <a:ext cx="499734" cy="666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8449A52A-E9DC-4BE4-A55E-A1051470D93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2989"/>
          <a:stretch/>
        </p:blipFill>
        <p:spPr>
          <a:xfrm>
            <a:off x="708521" y="3411313"/>
            <a:ext cx="715205" cy="411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Flèche droite 5"/>
          <p:cNvSpPr/>
          <p:nvPr/>
        </p:nvSpPr>
        <p:spPr>
          <a:xfrm>
            <a:off x="117208" y="153048"/>
            <a:ext cx="298607" cy="24792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14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14" grpId="0" animBg="1"/>
      <p:bldP spid="119" grpId="0" animBg="1"/>
      <p:bldP spid="125" grpId="0" animBg="1"/>
      <p:bldP spid="226" grpId="0" animBg="1"/>
      <p:bldP spid="227" grpId="0"/>
      <p:bldP spid="228" grpId="0"/>
      <p:bldP spid="232" grpId="0" animBg="1"/>
      <p:bldP spid="4" grpId="0" animBg="1"/>
      <p:bldP spid="86" grpId="0" animBg="1"/>
      <p:bldP spid="88" grpId="0" animBg="1"/>
      <p:bldP spid="89" grpId="0" animBg="1"/>
      <p:bldP spid="90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 bwMode="auto">
          <a:xfrm>
            <a:off x="1547664" y="3813888"/>
            <a:ext cx="5595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2"/>
                </a:solidFill>
              </a:rPr>
              <a:t>MERCI DE VOTRE ATTENTION</a:t>
            </a:r>
            <a:endParaRPr sz="1350" dirty="0"/>
          </a:p>
        </p:txBody>
      </p:sp>
      <p:pic>
        <p:nvPicPr>
          <p:cNvPr id="3" name="25-presentation-Estrade">
            <a:hlinkClick r:id="" action="ppaction://media"/>
            <a:extLst>
              <a:ext uri="{FF2B5EF4-FFF2-40B4-BE49-F238E27FC236}">
                <a16:creationId xmlns:a16="http://schemas.microsoft.com/office/drawing/2014/main" id="{6221C721-8DC4-72C6-1906-C7B70B7E88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8"/>
          </p:nvPr>
        </p:nvSpPr>
        <p:spPr>
          <a:xfrm>
            <a:off x="123405" y="10366"/>
            <a:ext cx="8727371" cy="668927"/>
          </a:xfrm>
        </p:spPr>
        <p:txBody>
          <a:bodyPr/>
          <a:lstStyle/>
          <a:p>
            <a:r>
              <a:rPr lang="fr-FR" dirty="0"/>
              <a:t>Bilan</a:t>
            </a:r>
            <a:r>
              <a:rPr lang="fr-FR" spc="-15" dirty="0"/>
              <a:t> </a:t>
            </a:r>
            <a:r>
              <a:rPr lang="fr-FR" dirty="0"/>
              <a:t>des</a:t>
            </a:r>
            <a:r>
              <a:rPr lang="fr-FR" spc="-20" dirty="0"/>
              <a:t> </a:t>
            </a:r>
            <a:r>
              <a:rPr lang="fr-FR" dirty="0"/>
              <a:t>évènements</a:t>
            </a:r>
            <a:r>
              <a:rPr lang="fr-FR" spc="-15" dirty="0"/>
              <a:t> </a:t>
            </a:r>
            <a:r>
              <a:rPr lang="fr-FR" spc="-20" dirty="0"/>
              <a:t>2025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20"/>
          </p:nvPr>
        </p:nvSpPr>
        <p:spPr>
          <a:xfrm>
            <a:off x="232159" y="551847"/>
            <a:ext cx="8720673" cy="515940"/>
          </a:xfrm>
        </p:spPr>
        <p:txBody>
          <a:bodyPr/>
          <a:lstStyle/>
          <a:p>
            <a:r>
              <a:rPr lang="fr-FR" spc="-20" dirty="0">
                <a:solidFill>
                  <a:schemeClr val="tx1"/>
                </a:solidFill>
              </a:rPr>
              <a:t>3 </a:t>
            </a:r>
            <a:r>
              <a:rPr lang="fr-FR" dirty="0">
                <a:solidFill>
                  <a:schemeClr val="tx1"/>
                </a:solidFill>
              </a:rPr>
              <a:t>Evènements</a:t>
            </a:r>
            <a:r>
              <a:rPr lang="fr-FR" spc="-55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de</a:t>
            </a:r>
            <a:r>
              <a:rPr lang="fr-FR" spc="-30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niveau</a:t>
            </a:r>
            <a:r>
              <a:rPr lang="fr-FR" spc="-35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0</a:t>
            </a:r>
            <a:r>
              <a:rPr lang="fr-FR" spc="-15" dirty="0">
                <a:solidFill>
                  <a:schemeClr val="tx1"/>
                </a:solidFill>
              </a:rPr>
              <a:t> et un évènement de niveau 1 </a:t>
            </a:r>
            <a:r>
              <a:rPr lang="fr-FR" dirty="0">
                <a:solidFill>
                  <a:schemeClr val="tx1"/>
                </a:solidFill>
              </a:rPr>
              <a:t>(écarts</a:t>
            </a:r>
            <a:r>
              <a:rPr lang="fr-FR" spc="-35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sur</a:t>
            </a:r>
            <a:r>
              <a:rPr lang="fr-FR" spc="-35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l’échelle</a:t>
            </a:r>
            <a:r>
              <a:rPr lang="fr-FR" spc="-25" dirty="0">
                <a:solidFill>
                  <a:schemeClr val="tx1"/>
                </a:solidFill>
              </a:rPr>
              <a:t> </a:t>
            </a:r>
            <a:r>
              <a:rPr lang="fr-FR" spc="-10" dirty="0">
                <a:solidFill>
                  <a:schemeClr val="tx1"/>
                </a:solidFill>
              </a:rPr>
              <a:t>INES) en 2025 :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kern="0" dirty="0">
                <a:solidFill>
                  <a:schemeClr val="tx1"/>
                </a:solidFill>
              </a:rPr>
              <a:t>Fuite de tritium à la détritiation (déclaration 17/02/2025)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kern="0" dirty="0">
                <a:solidFill>
                  <a:schemeClr val="tx1"/>
                </a:solidFill>
              </a:rPr>
              <a:t>Arrêt du réacteur à la suite du mauvais refroidissement du circuit hélium des sources froides (déclaration du 28/08/2025)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kern="0" dirty="0">
                <a:solidFill>
                  <a:schemeClr val="tx1"/>
                </a:solidFill>
              </a:rPr>
              <a:t>Indisponibilité surveillance des mesures Tritium à la </a:t>
            </a:r>
            <a:r>
              <a:rPr lang="fr-FR" kern="0" dirty="0" err="1">
                <a:solidFill>
                  <a:schemeClr val="tx1"/>
                </a:solidFill>
              </a:rPr>
              <a:t>Détritiation</a:t>
            </a:r>
            <a:r>
              <a:rPr lang="fr-FR" kern="0" dirty="0">
                <a:solidFill>
                  <a:schemeClr val="tx1"/>
                </a:solidFill>
              </a:rPr>
              <a:t> (24/10/2025)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kern="0" dirty="0">
                <a:solidFill>
                  <a:schemeClr val="tx1"/>
                </a:solidFill>
              </a:rPr>
              <a:t>Indisponibilité de la ventilation de crise au PCS 3   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object 4"/>
          <p:cNvPicPr>
            <a:picLocks noGrp="1"/>
          </p:cNvPicPr>
          <p:nvPr>
            <p:ph sz="quarter" idx="17"/>
          </p:nvPr>
        </p:nvPicPr>
        <p:blipFill>
          <a:blip r:embed="rId2" cstate="print"/>
          <a:stretch>
            <a:fillRect/>
          </a:stretch>
        </p:blipFill>
        <p:spPr>
          <a:xfrm>
            <a:off x="910424" y="2315543"/>
            <a:ext cx="4623683" cy="227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33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>
                <a:ea typeface="+mj-ea"/>
              </a:rPr>
              <a:t>Liste des inspections 2025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sz="quarter" idx="17"/>
          </p:nvPr>
        </p:nvSpPr>
        <p:spPr>
          <a:xfrm>
            <a:off x="225461" y="905630"/>
            <a:ext cx="8727371" cy="37571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1600" dirty="0"/>
              <a:t>Respect des engagements – 30 janvier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Contrôles et essais périodiques </a:t>
            </a:r>
            <a:r>
              <a:rPr lang="fr-FR" sz="1600" i="1" dirty="0"/>
              <a:t>– </a:t>
            </a:r>
            <a:r>
              <a:rPr lang="fr-FR" sz="1600" dirty="0"/>
              <a:t>4 mars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Vérification des travaux neufs – 22 mai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Incendie – 3 juillet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Agressions externes – 23 septembre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Transports externes – 15 octobre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Gestion de crise – 28 octobre 2025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Environnement – 04 Novembre 2025</a:t>
            </a:r>
          </a:p>
          <a:p>
            <a:pPr marL="0" indent="0">
              <a:lnSpc>
                <a:spcPct val="150000"/>
              </a:lnSpc>
              <a:buNone/>
            </a:pPr>
            <a:endParaRPr lang="fr-FR" sz="1600" dirty="0">
              <a:solidFill>
                <a:srgbClr val="00AFE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fr-FR" sz="1600" dirty="0">
              <a:solidFill>
                <a:srgbClr val="00AFE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fr-FR" sz="16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sz="16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sz="16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fr-FR" sz="2000" dirty="0"/>
          </a:p>
          <a:p>
            <a:pPr>
              <a:lnSpc>
                <a:spcPct val="150000"/>
              </a:lnSpc>
            </a:pPr>
            <a:endParaRPr lang="fr-FR" sz="1600" dirty="0">
              <a:solidFill>
                <a:srgbClr val="00AFE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C28832-4A76-3776-4A9C-4ABD7D14E98F}"/>
              </a:ext>
            </a:extLst>
          </p:cNvPr>
          <p:cNvSpPr txBox="1"/>
          <p:nvPr/>
        </p:nvSpPr>
        <p:spPr>
          <a:xfrm rot="1788553">
            <a:off x="5361157" y="2525828"/>
            <a:ext cx="3799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Bilan toujours globalement positif</a:t>
            </a:r>
          </a:p>
        </p:txBody>
      </p:sp>
    </p:spTree>
    <p:extLst>
      <p:ext uri="{BB962C8B-B14F-4D97-AF65-F5344CB8AC3E}">
        <p14:creationId xmlns:p14="http://schemas.microsoft.com/office/powerpoint/2010/main" val="3778294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8"/>
          </p:nvPr>
        </p:nvSpPr>
        <p:spPr>
          <a:xfrm>
            <a:off x="249810" y="1641354"/>
            <a:ext cx="9144000" cy="1919993"/>
          </a:xfrm>
        </p:spPr>
        <p:txBody>
          <a:bodyPr/>
          <a:lstStyle/>
          <a:p>
            <a:r>
              <a:rPr lang="fr-FR" b="1" dirty="0"/>
              <a:t>Travaux Grand arrêt</a:t>
            </a: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r>
              <a:rPr lang="fr-FR" sz="1600" b="1" dirty="0">
                <a:solidFill>
                  <a:schemeClr val="accent2"/>
                </a:solidFill>
              </a:rPr>
              <a:t> </a:t>
            </a:r>
            <a:r>
              <a:rPr lang="fr-FR" sz="2400" b="1" dirty="0" err="1">
                <a:solidFill>
                  <a:srgbClr val="0070C0"/>
                </a:solidFill>
              </a:rPr>
              <a:t>Intercycle</a:t>
            </a:r>
            <a:r>
              <a:rPr lang="fr-FR" sz="2400" b="1" dirty="0">
                <a:solidFill>
                  <a:srgbClr val="0070C0"/>
                </a:solidFill>
              </a:rPr>
              <a:t> 198   </a:t>
            </a:r>
            <a:r>
              <a:rPr lang="fr-FR" sz="1600" b="1" dirty="0">
                <a:solidFill>
                  <a:srgbClr val="0070C0"/>
                </a:solidFill>
              </a:rPr>
              <a:t>28October2025 &gt; 24March2026</a:t>
            </a:r>
          </a:p>
          <a:p>
            <a:endParaRPr lang="fr-F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8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la diapositive">
            <a:extLst>
              <a:ext uri="{FF2B5EF4-FFF2-40B4-BE49-F238E27FC236}">
                <a16:creationId xmlns:a16="http://schemas.microsoft.com/office/drawing/2014/main" id="{82336B3C-0982-49C2-85B3-D4D69E43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73" y="91595"/>
            <a:ext cx="4527226" cy="291592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en-GB" sz="1800" b="1" dirty="0">
                <a:solidFill>
                  <a:srgbClr val="002060"/>
                </a:solidFill>
                <a:latin typeface="Gill Sans MT" panose="020B0502020104020203" pitchFamily="34" charset="0"/>
              </a:rPr>
              <a:t>Timeline of Critical Work – Intercycle 198</a:t>
            </a:r>
          </a:p>
        </p:txBody>
      </p:sp>
      <p:sp>
        <p:nvSpPr>
          <p:cNvPr id="173" name="Zone de texte 172">
            <a:extLst>
              <a:ext uri="{FF2B5EF4-FFF2-40B4-BE49-F238E27FC236}">
                <a16:creationId xmlns:a16="http://schemas.microsoft.com/office/drawing/2014/main" id="{F8D4BD7B-1234-4DD0-A923-E8EC62958E91}"/>
              </a:ext>
            </a:extLst>
          </p:cNvPr>
          <p:cNvSpPr txBox="1"/>
          <p:nvPr/>
        </p:nvSpPr>
        <p:spPr>
          <a:xfrm>
            <a:off x="989477" y="2453579"/>
            <a:ext cx="971086" cy="1768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rtl="0"/>
            <a:endParaRPr lang="fr-FR" sz="750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482465" y="2585239"/>
            <a:ext cx="8396806" cy="549835"/>
            <a:chOff x="3175521" y="2349520"/>
            <a:chExt cx="3696093" cy="657055"/>
          </a:xfrm>
        </p:grpSpPr>
        <p:sp>
          <p:nvSpPr>
            <p:cNvPr id="197" name="Zone de texte 196">
              <a:extLst>
                <a:ext uri="{FF2B5EF4-FFF2-40B4-BE49-F238E27FC236}">
                  <a16:creationId xmlns:a16="http://schemas.microsoft.com/office/drawing/2014/main" id="{3984115C-22F4-41EB-BF04-E71D3503F2B5}"/>
                </a:ext>
              </a:extLst>
            </p:cNvPr>
            <p:cNvSpPr txBox="1"/>
            <p:nvPr/>
          </p:nvSpPr>
          <p:spPr>
            <a:xfrm>
              <a:off x="4837126" y="2821845"/>
              <a:ext cx="426758" cy="1768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rtl="0"/>
              <a:r>
                <a:rPr lang="fr-FR" sz="1000" b="1" dirty="0">
                  <a:solidFill>
                    <a:schemeClr val="accent5"/>
                  </a:solidFill>
                  <a:highlight>
                    <a:srgbClr val="000000"/>
                  </a:highlight>
                  <a:latin typeface="Trebuchet MS" panose="020B0603020202020204" pitchFamily="34" charset="0"/>
                </a:rPr>
                <a:t>2026</a:t>
              </a:r>
              <a:endParaRPr lang="fr-FR" sz="900" b="1" dirty="0">
                <a:solidFill>
                  <a:schemeClr val="accent5"/>
                </a:solidFill>
                <a:highlight>
                  <a:srgbClr val="000000"/>
                </a:highlight>
                <a:latin typeface="Trebuchet MS" panose="020B0603020202020204" pitchFamily="34" charset="0"/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3175521" y="2349520"/>
              <a:ext cx="3696093" cy="657055"/>
              <a:chOff x="3175521" y="2349520"/>
              <a:chExt cx="3696093" cy="657055"/>
            </a:xfrm>
          </p:grpSpPr>
          <p:sp>
            <p:nvSpPr>
              <p:cNvPr id="195" name="Zone de texte 194">
                <a:extLst>
                  <a:ext uri="{FF2B5EF4-FFF2-40B4-BE49-F238E27FC236}">
                    <a16:creationId xmlns:a16="http://schemas.microsoft.com/office/drawing/2014/main" id="{2BD778E6-D334-4389-B4C0-6C793B6E1E82}"/>
                  </a:ext>
                </a:extLst>
              </p:cNvPr>
              <p:cNvSpPr txBox="1"/>
              <p:nvPr/>
            </p:nvSpPr>
            <p:spPr>
              <a:xfrm>
                <a:off x="3175521" y="2829772"/>
                <a:ext cx="426758" cy="176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1000" b="1" dirty="0">
                    <a:solidFill>
                      <a:schemeClr val="accent5"/>
                    </a:solidFill>
                    <a:highlight>
                      <a:srgbClr val="000000"/>
                    </a:highlight>
                    <a:latin typeface="Trebuchet MS" panose="020B0603020202020204" pitchFamily="34" charset="0"/>
                  </a:rPr>
                  <a:t>2025</a:t>
                </a:r>
              </a:p>
            </p:txBody>
          </p:sp>
          <p:grpSp>
            <p:nvGrpSpPr>
              <p:cNvPr id="16" name="Groupe 15"/>
              <p:cNvGrpSpPr/>
              <p:nvPr/>
            </p:nvGrpSpPr>
            <p:grpSpPr>
              <a:xfrm>
                <a:off x="3331393" y="2349520"/>
                <a:ext cx="3540221" cy="421641"/>
                <a:chOff x="3331393" y="2349520"/>
                <a:chExt cx="3540221" cy="421641"/>
              </a:xfrm>
            </p:grpSpPr>
            <p:grpSp>
              <p:nvGrpSpPr>
                <p:cNvPr id="12" name="Groupe 11" title="Année 3">
                  <a:extLst>
                    <a:ext uri="{FF2B5EF4-FFF2-40B4-BE49-F238E27FC236}">
                      <a16:creationId xmlns:a16="http://schemas.microsoft.com/office/drawing/2014/main" id="{3F285DE4-D4F7-46DA-AB4A-CA9A01C3467F}"/>
                    </a:ext>
                  </a:extLst>
                </p:cNvPr>
                <p:cNvGrpSpPr/>
                <p:nvPr/>
              </p:nvGrpSpPr>
              <p:grpSpPr>
                <a:xfrm>
                  <a:off x="4783461" y="2349520"/>
                  <a:ext cx="2088153" cy="421641"/>
                  <a:chOff x="5886628" y="3119046"/>
                  <a:chExt cx="2784204" cy="562188"/>
                </a:xfrm>
                <a:gradFill flip="none" rotWithShape="1">
                  <a:gsLst>
                    <a:gs pos="0">
                      <a:schemeClr val="bg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7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cxnSp>
                <p:nvCxnSpPr>
                  <p:cNvPr id="118" name="Connecteur droit 117" title="Lignes Q">
                    <a:extLst>
                      <a:ext uri="{FF2B5EF4-FFF2-40B4-BE49-F238E27FC236}">
                        <a16:creationId xmlns:a16="http://schemas.microsoft.com/office/drawing/2014/main" id="{41B307BB-3402-4094-9F33-C702425765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90490" y="3119046"/>
                    <a:ext cx="0" cy="243160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5" name="Flèche : Droite 184" title="Flèche année">
                    <a:extLst>
                      <a:ext uri="{FF2B5EF4-FFF2-40B4-BE49-F238E27FC236}">
                        <a16:creationId xmlns:a16="http://schemas.microsoft.com/office/drawing/2014/main" id="{A7D364CD-A62A-4E74-A3A3-D45CADD6DED2}"/>
                      </a:ext>
                    </a:extLst>
                  </p:cNvPr>
                  <p:cNvSpPr/>
                  <p:nvPr/>
                </p:nvSpPr>
                <p:spPr>
                  <a:xfrm>
                    <a:off x="5886628" y="3325978"/>
                    <a:ext cx="2784204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20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6" name="Ovale 165" title="Quart de cercle arrière-plan">
                    <a:extLst>
                      <a:ext uri="{FF2B5EF4-FFF2-40B4-BE49-F238E27FC236}">
                        <a16:creationId xmlns:a16="http://schemas.microsoft.com/office/drawing/2014/main" id="{CD235FFC-6A0E-47AF-AC8F-20677EB444FC}"/>
                      </a:ext>
                    </a:extLst>
                  </p:cNvPr>
                  <p:cNvSpPr/>
                  <p:nvPr/>
                </p:nvSpPr>
                <p:spPr>
                  <a:xfrm>
                    <a:off x="8095938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5" name="Ovale 164" title="Quart de cercle arrière-plan">
                    <a:extLst>
                      <a:ext uri="{FF2B5EF4-FFF2-40B4-BE49-F238E27FC236}">
                        <a16:creationId xmlns:a16="http://schemas.microsoft.com/office/drawing/2014/main" id="{D7F66751-5B2A-464C-A0AD-37B9D94CCC55}"/>
                      </a:ext>
                    </a:extLst>
                  </p:cNvPr>
                  <p:cNvSpPr/>
                  <p:nvPr/>
                </p:nvSpPr>
                <p:spPr>
                  <a:xfrm>
                    <a:off x="7443121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4" name="Ovale 163" title="Quart de cercle arrière-plan">
                    <a:extLst>
                      <a:ext uri="{FF2B5EF4-FFF2-40B4-BE49-F238E27FC236}">
                        <a16:creationId xmlns:a16="http://schemas.microsoft.com/office/drawing/2014/main" id="{2BB6040F-EB4E-4310-BF98-25F47485E087}"/>
                      </a:ext>
                    </a:extLst>
                  </p:cNvPr>
                  <p:cNvSpPr/>
                  <p:nvPr/>
                </p:nvSpPr>
                <p:spPr>
                  <a:xfrm>
                    <a:off x="6791842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3" name="Ovale 162" title="Quart de cercle arrière-plan">
                    <a:extLst>
                      <a:ext uri="{FF2B5EF4-FFF2-40B4-BE49-F238E27FC236}">
                        <a16:creationId xmlns:a16="http://schemas.microsoft.com/office/drawing/2014/main" id="{CBAEC703-69EC-45A2-BB54-7EAC7D4E5E9C}"/>
                      </a:ext>
                    </a:extLst>
                  </p:cNvPr>
                  <p:cNvSpPr/>
                  <p:nvPr/>
                </p:nvSpPr>
                <p:spPr>
                  <a:xfrm>
                    <a:off x="6140756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5" name="Zone de texte 104" title="Numéro du trimestre">
                    <a:extLst>
                      <a:ext uri="{FF2B5EF4-FFF2-40B4-BE49-F238E27FC236}">
                        <a16:creationId xmlns:a16="http://schemas.microsoft.com/office/drawing/2014/main" id="{16EAD50A-0933-4C9C-95E6-08A076B32041}"/>
                      </a:ext>
                    </a:extLst>
                  </p:cNvPr>
                  <p:cNvSpPr txBox="1"/>
                  <p:nvPr/>
                </p:nvSpPr>
                <p:spPr>
                  <a:xfrm>
                    <a:off x="610677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</a:t>
                    </a:r>
                    <a:endParaRPr lang="fr-FR" sz="750" dirty="0">
                      <a:solidFill>
                        <a:schemeClr val="bg1">
                          <a:lumMod val="7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6" name="Zone de texte 105" title="Numéro du trimestre">
                    <a:extLst>
                      <a:ext uri="{FF2B5EF4-FFF2-40B4-BE49-F238E27FC236}">
                        <a16:creationId xmlns:a16="http://schemas.microsoft.com/office/drawing/2014/main" id="{1A5CBF37-8585-4DC5-9107-7C048ACE4F6B}"/>
                      </a:ext>
                    </a:extLst>
                  </p:cNvPr>
                  <p:cNvSpPr txBox="1"/>
                  <p:nvPr/>
                </p:nvSpPr>
                <p:spPr>
                  <a:xfrm>
                    <a:off x="675428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2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7" name="Zone de texte 106" title="Numéro du trimestre">
                    <a:extLst>
                      <a:ext uri="{FF2B5EF4-FFF2-40B4-BE49-F238E27FC236}">
                        <a16:creationId xmlns:a16="http://schemas.microsoft.com/office/drawing/2014/main" id="{1B2A0732-77CE-4CCD-9584-C8A3BD068222}"/>
                      </a:ext>
                    </a:extLst>
                  </p:cNvPr>
                  <p:cNvSpPr txBox="1"/>
                  <p:nvPr/>
                </p:nvSpPr>
                <p:spPr>
                  <a:xfrm>
                    <a:off x="740180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3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8" name="Zone de texte 107" title="Numéro du trimestre">
                    <a:extLst>
                      <a:ext uri="{FF2B5EF4-FFF2-40B4-BE49-F238E27FC236}">
                        <a16:creationId xmlns:a16="http://schemas.microsoft.com/office/drawing/2014/main" id="{D56C61BF-4889-44FB-9251-6B314A0F79CE}"/>
                      </a:ext>
                    </a:extLst>
                  </p:cNvPr>
                  <p:cNvSpPr txBox="1"/>
                  <p:nvPr/>
                </p:nvSpPr>
                <p:spPr>
                  <a:xfrm>
                    <a:off x="804931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4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</p:grpSp>
            <p:grpSp>
              <p:nvGrpSpPr>
                <p:cNvPr id="10" name="Groupe 9" title="Année 2">
                  <a:extLst>
                    <a:ext uri="{FF2B5EF4-FFF2-40B4-BE49-F238E27FC236}">
                      <a16:creationId xmlns:a16="http://schemas.microsoft.com/office/drawing/2014/main" id="{08CFCDD2-2F04-4844-95B5-E9B4F725068A}"/>
                    </a:ext>
                  </a:extLst>
                </p:cNvPr>
                <p:cNvGrpSpPr/>
                <p:nvPr/>
              </p:nvGrpSpPr>
              <p:grpSpPr>
                <a:xfrm>
                  <a:off x="3331393" y="2349520"/>
                  <a:ext cx="1588350" cy="421313"/>
                  <a:chOff x="3950537" y="3119046"/>
                  <a:chExt cx="2117800" cy="561751"/>
                </a:xfr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sp>
                <p:nvSpPr>
                  <p:cNvPr id="131" name="Flèche : Droite 130" title="Flèche année">
                    <a:extLst>
                      <a:ext uri="{FF2B5EF4-FFF2-40B4-BE49-F238E27FC236}">
                        <a16:creationId xmlns:a16="http://schemas.microsoft.com/office/drawing/2014/main" id="{263DB357-E526-408B-9B3F-F017605849ED}"/>
                      </a:ext>
                    </a:extLst>
                  </p:cNvPr>
                  <p:cNvSpPr/>
                  <p:nvPr/>
                </p:nvSpPr>
                <p:spPr>
                  <a:xfrm>
                    <a:off x="3950537" y="3325541"/>
                    <a:ext cx="2117800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20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2" name="Ovale 161" title="Quart de cercle arrière-plan">
                    <a:extLst>
                      <a:ext uri="{FF2B5EF4-FFF2-40B4-BE49-F238E27FC236}">
                        <a16:creationId xmlns:a16="http://schemas.microsoft.com/office/drawing/2014/main" id="{DDADAC53-FEC9-400E-B7FC-72F25EF0FE21}"/>
                      </a:ext>
                    </a:extLst>
                  </p:cNvPr>
                  <p:cNvSpPr/>
                  <p:nvPr/>
                </p:nvSpPr>
                <p:spPr>
                  <a:xfrm>
                    <a:off x="5494904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1" name="Ovale 160" title="Quart de cercle arrière-plan">
                    <a:extLst>
                      <a:ext uri="{FF2B5EF4-FFF2-40B4-BE49-F238E27FC236}">
                        <a16:creationId xmlns:a16="http://schemas.microsoft.com/office/drawing/2014/main" id="{EC0BAC80-DECA-4286-9763-E1B32B824792}"/>
                      </a:ext>
                    </a:extLst>
                  </p:cNvPr>
                  <p:cNvSpPr/>
                  <p:nvPr/>
                </p:nvSpPr>
                <p:spPr>
                  <a:xfrm>
                    <a:off x="4845879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0" name="Ovale 159" title="Quart de cercle arrière-plan">
                    <a:extLst>
                      <a:ext uri="{FF2B5EF4-FFF2-40B4-BE49-F238E27FC236}">
                        <a16:creationId xmlns:a16="http://schemas.microsoft.com/office/drawing/2014/main" id="{83C4B4F8-27D7-41DD-896D-A1B91FF462FD}"/>
                      </a:ext>
                    </a:extLst>
                  </p:cNvPr>
                  <p:cNvSpPr/>
                  <p:nvPr/>
                </p:nvSpPr>
                <p:spPr>
                  <a:xfrm>
                    <a:off x="4209357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cxnSp>
                <p:nvCxnSpPr>
                  <p:cNvPr id="47" name="Connecteur droit 46" title="Lignes Q">
                    <a:extLst>
                      <a:ext uri="{FF2B5EF4-FFF2-40B4-BE49-F238E27FC236}">
                        <a16:creationId xmlns:a16="http://schemas.microsoft.com/office/drawing/2014/main" id="{662638A0-3098-431F-BE5E-612EF4623E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99219" y="3119046"/>
                    <a:ext cx="0" cy="206932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" name="Zone de texte 101" title="Numéro du trimestre">
                    <a:extLst>
                      <a:ext uri="{FF2B5EF4-FFF2-40B4-BE49-F238E27FC236}">
                        <a16:creationId xmlns:a16="http://schemas.microsoft.com/office/drawing/2014/main" id="{99123C15-08DD-4459-98C8-FB1D88A48434}"/>
                      </a:ext>
                    </a:extLst>
                  </p:cNvPr>
                  <p:cNvSpPr txBox="1"/>
                  <p:nvPr/>
                </p:nvSpPr>
                <p:spPr>
                  <a:xfrm>
                    <a:off x="4198898" y="3405425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10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3" name="Zone de texte 102" title="Numéro du trimestre">
                    <a:extLst>
                      <a:ext uri="{FF2B5EF4-FFF2-40B4-BE49-F238E27FC236}">
                        <a16:creationId xmlns:a16="http://schemas.microsoft.com/office/drawing/2014/main" id="{702C22D6-E9B8-49C2-813B-3220EF5976F5}"/>
                      </a:ext>
                    </a:extLst>
                  </p:cNvPr>
                  <p:cNvSpPr txBox="1"/>
                  <p:nvPr/>
                </p:nvSpPr>
                <p:spPr>
                  <a:xfrm>
                    <a:off x="481174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11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4" name="Zone de texte 103" title="Numéro du trimestre">
                    <a:extLst>
                      <a:ext uri="{FF2B5EF4-FFF2-40B4-BE49-F238E27FC236}">
                        <a16:creationId xmlns:a16="http://schemas.microsoft.com/office/drawing/2014/main" id="{71DFD606-8479-465C-B5A5-ACC2FD6A05AD}"/>
                      </a:ext>
                    </a:extLst>
                  </p:cNvPr>
                  <p:cNvSpPr txBox="1"/>
                  <p:nvPr/>
                </p:nvSpPr>
                <p:spPr>
                  <a:xfrm>
                    <a:off x="545925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12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6" name="Flèche droite 5"/>
          <p:cNvSpPr/>
          <p:nvPr/>
        </p:nvSpPr>
        <p:spPr>
          <a:xfrm>
            <a:off x="117208" y="132226"/>
            <a:ext cx="298607" cy="24792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cxnSp>
        <p:nvCxnSpPr>
          <p:cNvPr id="14" name="Connecteur droit 13" title="Lignes Q">
            <a:extLst>
              <a:ext uri="{FF2B5EF4-FFF2-40B4-BE49-F238E27FC236}">
                <a16:creationId xmlns:a16="http://schemas.microsoft.com/office/drawing/2014/main" id="{61CD6F44-C06A-DC3C-B9DB-C34F3DEC97C6}"/>
              </a:ext>
            </a:extLst>
          </p:cNvPr>
          <p:cNvCxnSpPr>
            <a:cxnSpLocks/>
          </p:cNvCxnSpPr>
          <p:nvPr/>
        </p:nvCxnSpPr>
        <p:spPr>
          <a:xfrm>
            <a:off x="2525366" y="2624370"/>
            <a:ext cx="0" cy="90468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cmpd="sng">
            <a:solidFill>
              <a:schemeClr val="bg1">
                <a:lumMod val="8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 title="Lignes Q">
            <a:extLst>
              <a:ext uri="{FF2B5EF4-FFF2-40B4-BE49-F238E27FC236}">
                <a16:creationId xmlns:a16="http://schemas.microsoft.com/office/drawing/2014/main" id="{A6A60AFA-9E9A-3F97-CF5D-96EDBCAE2653}"/>
              </a:ext>
            </a:extLst>
          </p:cNvPr>
          <p:cNvCxnSpPr>
            <a:cxnSpLocks/>
          </p:cNvCxnSpPr>
          <p:nvPr/>
        </p:nvCxnSpPr>
        <p:spPr>
          <a:xfrm flipH="1">
            <a:off x="1501096" y="2557207"/>
            <a:ext cx="5302" cy="172762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cmpd="sng">
            <a:solidFill>
              <a:schemeClr val="bg1">
                <a:lumMod val="8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 title="Lignes Q">
            <a:extLst>
              <a:ext uri="{FF2B5EF4-FFF2-40B4-BE49-F238E27FC236}">
                <a16:creationId xmlns:a16="http://schemas.microsoft.com/office/drawing/2014/main" id="{F5BD02ED-62A3-30C9-364D-568957740B97}"/>
              </a:ext>
            </a:extLst>
          </p:cNvPr>
          <p:cNvCxnSpPr>
            <a:cxnSpLocks/>
          </p:cNvCxnSpPr>
          <p:nvPr/>
        </p:nvCxnSpPr>
        <p:spPr>
          <a:xfrm>
            <a:off x="6960981" y="2579758"/>
            <a:ext cx="6825" cy="135354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cmpd="sng">
            <a:solidFill>
              <a:schemeClr val="bg1">
                <a:lumMod val="8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 title="Lignes Q">
            <a:extLst>
              <a:ext uri="{FF2B5EF4-FFF2-40B4-BE49-F238E27FC236}">
                <a16:creationId xmlns:a16="http://schemas.microsoft.com/office/drawing/2014/main" id="{30DF1CCD-1024-BA6B-4EE8-74A5575A44A9}"/>
              </a:ext>
            </a:extLst>
          </p:cNvPr>
          <p:cNvCxnSpPr>
            <a:cxnSpLocks/>
          </p:cNvCxnSpPr>
          <p:nvPr/>
        </p:nvCxnSpPr>
        <p:spPr>
          <a:xfrm>
            <a:off x="8034982" y="2578185"/>
            <a:ext cx="0" cy="159664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cmpd="sng">
            <a:solidFill>
              <a:schemeClr val="bg1">
                <a:lumMod val="8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7546F7E4-9C22-C570-8B46-4282D1B4796B}"/>
              </a:ext>
            </a:extLst>
          </p:cNvPr>
          <p:cNvGrpSpPr/>
          <p:nvPr/>
        </p:nvGrpSpPr>
        <p:grpSpPr>
          <a:xfrm>
            <a:off x="1891521" y="2947100"/>
            <a:ext cx="2167202" cy="1334460"/>
            <a:chOff x="1891521" y="2947100"/>
            <a:chExt cx="2167202" cy="1334460"/>
          </a:xfrm>
        </p:grpSpPr>
        <p:sp>
          <p:nvSpPr>
            <p:cNvPr id="119" name="Ovale 118" title="Numéro du jalon">
              <a:extLst>
                <a:ext uri="{FF2B5EF4-FFF2-40B4-BE49-F238E27FC236}">
                  <a16:creationId xmlns:a16="http://schemas.microsoft.com/office/drawing/2014/main" id="{F22CCCBA-CDC5-467B-9BDA-06FB3DB21606}"/>
                </a:ext>
              </a:extLst>
            </p:cNvPr>
            <p:cNvSpPr/>
            <p:nvPr/>
          </p:nvSpPr>
          <p:spPr>
            <a:xfrm>
              <a:off x="2762181" y="2951383"/>
              <a:ext cx="197515" cy="18901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fr-FR" sz="75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02</a:t>
              </a:r>
            </a:p>
          </p:txBody>
        </p:sp>
        <p:grpSp>
          <p:nvGrpSpPr>
            <p:cNvPr id="135" name="Groupe 134" title="Texte de jalon">
              <a:extLst>
                <a:ext uri="{FF2B5EF4-FFF2-40B4-BE49-F238E27FC236}">
                  <a16:creationId xmlns:a16="http://schemas.microsoft.com/office/drawing/2014/main" id="{9C021FC8-E21C-449A-BF58-8B0A19ABB84F}"/>
                </a:ext>
              </a:extLst>
            </p:cNvPr>
            <p:cNvGrpSpPr/>
            <p:nvPr/>
          </p:nvGrpSpPr>
          <p:grpSpPr>
            <a:xfrm>
              <a:off x="1891521" y="3812688"/>
              <a:ext cx="1354482" cy="468872"/>
              <a:chOff x="1845722" y="2242763"/>
              <a:chExt cx="1858880" cy="397531"/>
            </a:xfrm>
          </p:grpSpPr>
          <p:sp>
            <p:nvSpPr>
              <p:cNvPr id="136" name="Zone de texte 135">
                <a:extLst>
                  <a:ext uri="{FF2B5EF4-FFF2-40B4-BE49-F238E27FC236}">
                    <a16:creationId xmlns:a16="http://schemas.microsoft.com/office/drawing/2014/main" id="{80DC6BE6-5DF7-410B-BE5E-F673AF7AE5AE}"/>
                  </a:ext>
                </a:extLst>
              </p:cNvPr>
              <p:cNvSpPr txBox="1"/>
              <p:nvPr/>
            </p:nvSpPr>
            <p:spPr>
              <a:xfrm>
                <a:off x="2203410" y="2242763"/>
                <a:ext cx="1194324" cy="130473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000" b="1" dirty="0">
                    <a:solidFill>
                      <a:srgbClr val="000000"/>
                    </a:solidFill>
                    <a:latin typeface="Gill Sans MT"/>
                  </a:rPr>
                  <a:t>DDG H13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137" name="Zone de texte 136">
                <a:extLst>
                  <a:ext uri="{FF2B5EF4-FFF2-40B4-BE49-F238E27FC236}">
                    <a16:creationId xmlns:a16="http://schemas.microsoft.com/office/drawing/2014/main" id="{0DEFCEAC-68C1-40F1-9B35-3772D46BCCEF}"/>
                  </a:ext>
                </a:extLst>
              </p:cNvPr>
              <p:cNvSpPr txBox="1"/>
              <p:nvPr/>
            </p:nvSpPr>
            <p:spPr>
              <a:xfrm>
                <a:off x="1845722" y="2384224"/>
                <a:ext cx="1858880" cy="978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Beam Tube replacement</a:t>
                </a:r>
              </a:p>
            </p:txBody>
          </p:sp>
          <p:sp>
            <p:nvSpPr>
              <p:cNvPr id="138" name="Zone de texte 137">
                <a:extLst>
                  <a:ext uri="{FF2B5EF4-FFF2-40B4-BE49-F238E27FC236}">
                    <a16:creationId xmlns:a16="http://schemas.microsoft.com/office/drawing/2014/main" id="{0F387823-885E-4A41-A4D0-57E943BD93E7}"/>
                  </a:ext>
                </a:extLst>
              </p:cNvPr>
              <p:cNvSpPr txBox="1"/>
              <p:nvPr/>
            </p:nvSpPr>
            <p:spPr>
              <a:xfrm>
                <a:off x="2127770" y="2490392"/>
                <a:ext cx="1294782" cy="1499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C</a:t>
                </a:r>
              </a:p>
            </p:txBody>
          </p:sp>
        </p:grp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2F1AE095-AE6B-0CF4-5BBF-A01E6BC95550}"/>
                </a:ext>
              </a:extLst>
            </p:cNvPr>
            <p:cNvGrpSpPr/>
            <p:nvPr/>
          </p:nvGrpSpPr>
          <p:grpSpPr>
            <a:xfrm>
              <a:off x="2983021" y="2947100"/>
              <a:ext cx="1075702" cy="268312"/>
              <a:chOff x="2887678" y="3075673"/>
              <a:chExt cx="1130518" cy="287074"/>
            </a:xfrm>
          </p:grpSpPr>
          <p:sp>
            <p:nvSpPr>
              <p:cNvPr id="88" name="Flèche droite à entaille 87"/>
              <p:cNvSpPr/>
              <p:nvPr/>
            </p:nvSpPr>
            <p:spPr>
              <a:xfrm>
                <a:off x="2887678" y="3075673"/>
                <a:ext cx="1130518" cy="228567"/>
              </a:xfrm>
              <a:prstGeom prst="notchedRightArrow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68" name="Zone de texte 60">
                <a:extLst>
                  <a:ext uri="{FF2B5EF4-FFF2-40B4-BE49-F238E27FC236}">
                    <a16:creationId xmlns:a16="http://schemas.microsoft.com/office/drawing/2014/main" id="{82C47FFE-295E-6C1E-BA6A-F2C4792807D2}"/>
                  </a:ext>
                </a:extLst>
              </p:cNvPr>
              <p:cNvSpPr txBox="1"/>
              <p:nvPr/>
            </p:nvSpPr>
            <p:spPr>
              <a:xfrm>
                <a:off x="3008791" y="3247331"/>
                <a:ext cx="729830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12nov-10dec</a:t>
                </a:r>
              </a:p>
            </p:txBody>
          </p:sp>
        </p:grp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0E3606D5-934D-26B6-598E-827F43E917E8}"/>
              </a:ext>
            </a:extLst>
          </p:cNvPr>
          <p:cNvGrpSpPr/>
          <p:nvPr/>
        </p:nvGrpSpPr>
        <p:grpSpPr>
          <a:xfrm>
            <a:off x="2658459" y="1325800"/>
            <a:ext cx="1675655" cy="1075794"/>
            <a:chOff x="2658459" y="1325800"/>
            <a:chExt cx="1675655" cy="1075794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460D2D81-4E5F-4FF0-780A-8EDED11D3ADB}"/>
                </a:ext>
              </a:extLst>
            </p:cNvPr>
            <p:cNvGrpSpPr/>
            <p:nvPr/>
          </p:nvGrpSpPr>
          <p:grpSpPr>
            <a:xfrm>
              <a:off x="2658459" y="1325800"/>
              <a:ext cx="1675655" cy="600351"/>
              <a:chOff x="2786919" y="1753832"/>
              <a:chExt cx="1675655" cy="600351"/>
            </a:xfrm>
          </p:grpSpPr>
          <p:sp>
            <p:nvSpPr>
              <p:cNvPr id="127" name="Zone de texte 126">
                <a:extLst>
                  <a:ext uri="{FF2B5EF4-FFF2-40B4-BE49-F238E27FC236}">
                    <a16:creationId xmlns:a16="http://schemas.microsoft.com/office/drawing/2014/main" id="{6B7D43BB-DF0D-41B0-9DCD-3549C3FB8A5F}"/>
                  </a:ext>
                </a:extLst>
              </p:cNvPr>
              <p:cNvSpPr txBox="1"/>
              <p:nvPr/>
            </p:nvSpPr>
            <p:spPr>
              <a:xfrm>
                <a:off x="3368984" y="1753832"/>
                <a:ext cx="460658" cy="169900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B27</a:t>
                </a:r>
              </a:p>
            </p:txBody>
          </p:sp>
          <p:sp>
            <p:nvSpPr>
              <p:cNvPr id="128" name="Zone de texte 127">
                <a:extLst>
                  <a:ext uri="{FF2B5EF4-FFF2-40B4-BE49-F238E27FC236}">
                    <a16:creationId xmlns:a16="http://schemas.microsoft.com/office/drawing/2014/main" id="{7B949DD4-F133-4914-993B-74E4AD3B4E58}"/>
                  </a:ext>
                </a:extLst>
              </p:cNvPr>
              <p:cNvSpPr txBox="1"/>
              <p:nvPr/>
            </p:nvSpPr>
            <p:spPr>
              <a:xfrm>
                <a:off x="2786919" y="1938956"/>
                <a:ext cx="1675655" cy="121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75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</a:rPr>
                  <a:t>Exchanger</a:t>
                </a:r>
                <a:r>
                  <a:rPr lang="fr-FR" sz="7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 pitchFamily="34" charset="0"/>
                  </a:rPr>
                  <a:t> replacement &amp; test</a:t>
                </a:r>
              </a:p>
            </p:txBody>
          </p:sp>
          <p:sp>
            <p:nvSpPr>
              <p:cNvPr id="66" name="Zone de texte 137">
                <a:extLst>
                  <a:ext uri="{FF2B5EF4-FFF2-40B4-BE49-F238E27FC236}">
                    <a16:creationId xmlns:a16="http://schemas.microsoft.com/office/drawing/2014/main" id="{CC592062-5158-8C1F-5086-2C922748CFF1}"/>
                  </a:ext>
                </a:extLst>
              </p:cNvPr>
              <p:cNvSpPr txBox="1"/>
              <p:nvPr/>
            </p:nvSpPr>
            <p:spPr>
              <a:xfrm>
                <a:off x="3093916" y="2089954"/>
                <a:ext cx="1061660" cy="2642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B</a:t>
                </a:r>
              </a:p>
            </p:txBody>
          </p:sp>
        </p:grp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8C549F55-E581-56F3-F596-28E6C1E70673}"/>
                </a:ext>
              </a:extLst>
            </p:cNvPr>
            <p:cNvGrpSpPr/>
            <p:nvPr/>
          </p:nvGrpSpPr>
          <p:grpSpPr>
            <a:xfrm>
              <a:off x="2730440" y="2124994"/>
              <a:ext cx="1328283" cy="276600"/>
              <a:chOff x="2760039" y="2276828"/>
              <a:chExt cx="1328283" cy="276600"/>
            </a:xfrm>
          </p:grpSpPr>
          <p:sp>
            <p:nvSpPr>
              <p:cNvPr id="125" name="Ovale 124" title="Numéro du jalon">
                <a:extLst>
                  <a:ext uri="{FF2B5EF4-FFF2-40B4-BE49-F238E27FC236}">
                    <a16:creationId xmlns:a16="http://schemas.microsoft.com/office/drawing/2014/main" id="{CFCC16BE-0C9C-4183-A9E3-BE650504832D}"/>
                  </a:ext>
                </a:extLst>
              </p:cNvPr>
              <p:cNvSpPr/>
              <p:nvPr/>
            </p:nvSpPr>
            <p:spPr>
              <a:xfrm>
                <a:off x="2760039" y="2305378"/>
                <a:ext cx="190291" cy="178484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03</a:t>
                </a:r>
              </a:p>
            </p:txBody>
          </p:sp>
          <p:sp>
            <p:nvSpPr>
              <p:cNvPr id="72" name="Zone de texte 60">
                <a:extLst>
                  <a:ext uri="{FF2B5EF4-FFF2-40B4-BE49-F238E27FC236}">
                    <a16:creationId xmlns:a16="http://schemas.microsoft.com/office/drawing/2014/main" id="{46D714B5-4EBE-FC8C-5BF2-6E8A8CA6180E}"/>
                  </a:ext>
                </a:extLst>
              </p:cNvPr>
              <p:cNvSpPr txBox="1"/>
              <p:nvPr/>
            </p:nvSpPr>
            <p:spPr>
              <a:xfrm>
                <a:off x="3129237" y="2438012"/>
                <a:ext cx="729830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12nov-17dec</a:t>
                </a:r>
              </a:p>
            </p:txBody>
          </p:sp>
          <p:sp>
            <p:nvSpPr>
              <p:cNvPr id="90" name="Flèche droite à entaille 89"/>
              <p:cNvSpPr/>
              <p:nvPr/>
            </p:nvSpPr>
            <p:spPr>
              <a:xfrm>
                <a:off x="2989295" y="2276828"/>
                <a:ext cx="1099027" cy="232692"/>
              </a:xfrm>
              <a:prstGeom prst="notchedRightArrow">
                <a:avLst/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</p:grpSp>
      </p:grp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5D4C0708-1C10-270C-1989-9630FDFE1FAB}"/>
              </a:ext>
            </a:extLst>
          </p:cNvPr>
          <p:cNvGrpSpPr/>
          <p:nvPr/>
        </p:nvGrpSpPr>
        <p:grpSpPr>
          <a:xfrm>
            <a:off x="3475081" y="3205724"/>
            <a:ext cx="1091009" cy="1085604"/>
            <a:chOff x="3475081" y="3205724"/>
            <a:chExt cx="1091009" cy="1085604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5107E703-281E-2692-6F20-8880F66EC5ED}"/>
                </a:ext>
              </a:extLst>
            </p:cNvPr>
            <p:cNvGrpSpPr/>
            <p:nvPr/>
          </p:nvGrpSpPr>
          <p:grpSpPr>
            <a:xfrm>
              <a:off x="3475081" y="3820170"/>
              <a:ext cx="1091009" cy="471158"/>
              <a:chOff x="3763093" y="3775470"/>
              <a:chExt cx="1091009" cy="471158"/>
            </a:xfrm>
          </p:grpSpPr>
          <p:sp>
            <p:nvSpPr>
              <p:cNvPr id="226" name="Zone de texte 135">
                <a:extLst>
                  <a:ext uri="{FF2B5EF4-FFF2-40B4-BE49-F238E27FC236}">
                    <a16:creationId xmlns:a16="http://schemas.microsoft.com/office/drawing/2014/main" id="{80DC6BE6-5DF7-410B-BE5E-F673AF7AE5AE}"/>
                  </a:ext>
                </a:extLst>
              </p:cNvPr>
              <p:cNvSpPr txBox="1"/>
              <p:nvPr/>
            </p:nvSpPr>
            <p:spPr>
              <a:xfrm>
                <a:off x="3809087" y="3775470"/>
                <a:ext cx="969862" cy="16158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50" b="1" dirty="0" err="1">
                    <a:latin typeface="Trebuchet MS" panose="020B0603020202020204" pitchFamily="34" charset="0"/>
                  </a:rPr>
                  <a:t>Level</a:t>
                </a:r>
                <a:r>
                  <a:rPr lang="fr-FR" sz="1050" b="1" dirty="0">
                    <a:latin typeface="Trebuchet MS" panose="020B0603020202020204" pitchFamily="34" charset="0"/>
                  </a:rPr>
                  <a:t> C Crane</a:t>
                </a:r>
              </a:p>
            </p:txBody>
          </p:sp>
          <p:sp>
            <p:nvSpPr>
              <p:cNvPr id="227" name="Zone de texte 136">
                <a:extLst>
                  <a:ext uri="{FF2B5EF4-FFF2-40B4-BE49-F238E27FC236}">
                    <a16:creationId xmlns:a16="http://schemas.microsoft.com/office/drawing/2014/main" id="{0DEFCEAC-68C1-40F1-9B35-3772D46BCCEF}"/>
                  </a:ext>
                </a:extLst>
              </p:cNvPr>
              <p:cNvSpPr txBox="1"/>
              <p:nvPr/>
            </p:nvSpPr>
            <p:spPr>
              <a:xfrm>
                <a:off x="3763093" y="3951481"/>
                <a:ext cx="1091009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Seismic reinforcement</a:t>
                </a:r>
              </a:p>
            </p:txBody>
          </p:sp>
          <p:sp>
            <p:nvSpPr>
              <p:cNvPr id="228" name="Zone de texte 137">
                <a:extLst>
                  <a:ext uri="{FF2B5EF4-FFF2-40B4-BE49-F238E27FC236}">
                    <a16:creationId xmlns:a16="http://schemas.microsoft.com/office/drawing/2014/main" id="{0F387823-885E-4A41-A4D0-57E943BD93E7}"/>
                  </a:ext>
                </a:extLst>
              </p:cNvPr>
              <p:cNvSpPr txBox="1"/>
              <p:nvPr/>
            </p:nvSpPr>
            <p:spPr>
              <a:xfrm>
                <a:off x="3808475" y="4069825"/>
                <a:ext cx="971086" cy="176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C</a:t>
                </a:r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F98C92E9-8ED7-FC36-8A48-05583A625778}"/>
                </a:ext>
              </a:extLst>
            </p:cNvPr>
            <p:cNvGrpSpPr/>
            <p:nvPr/>
          </p:nvGrpSpPr>
          <p:grpSpPr>
            <a:xfrm>
              <a:off x="3562363" y="3205724"/>
              <a:ext cx="823004" cy="331682"/>
              <a:chOff x="3591962" y="3357558"/>
              <a:chExt cx="823004" cy="331682"/>
            </a:xfrm>
          </p:grpSpPr>
          <p:sp>
            <p:nvSpPr>
              <p:cNvPr id="114" name="Ovale 113" title="Numéro du jalon">
                <a:extLst>
                  <a:ext uri="{FF2B5EF4-FFF2-40B4-BE49-F238E27FC236}">
                    <a16:creationId xmlns:a16="http://schemas.microsoft.com/office/drawing/2014/main" id="{1A9A1384-BB26-4C08-8F02-CABB6507B872}"/>
                  </a:ext>
                </a:extLst>
              </p:cNvPr>
              <p:cNvSpPr/>
              <p:nvPr/>
            </p:nvSpPr>
            <p:spPr>
              <a:xfrm>
                <a:off x="3591962" y="3381092"/>
                <a:ext cx="209739" cy="17841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04</a:t>
                </a:r>
              </a:p>
            </p:txBody>
          </p:sp>
          <p:sp>
            <p:nvSpPr>
              <p:cNvPr id="4" name="Flèche droite à entaille 3"/>
              <p:cNvSpPr/>
              <p:nvPr/>
            </p:nvSpPr>
            <p:spPr>
              <a:xfrm>
                <a:off x="3822303" y="3357558"/>
                <a:ext cx="464605" cy="236007"/>
              </a:xfrm>
              <a:prstGeom prst="notched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57189"/>
                <a:endParaRPr lang="en-GB" sz="800" dirty="0">
                  <a:solidFill>
                    <a:srgbClr val="000000"/>
                  </a:solidFill>
                  <a:latin typeface="Gill Sans MT"/>
                </a:endParaRPr>
              </a:p>
            </p:txBody>
          </p:sp>
          <p:sp>
            <p:nvSpPr>
              <p:cNvPr id="76" name="Zone de texte 60">
                <a:extLst>
                  <a:ext uri="{FF2B5EF4-FFF2-40B4-BE49-F238E27FC236}">
                    <a16:creationId xmlns:a16="http://schemas.microsoft.com/office/drawing/2014/main" id="{F443EBDE-F286-20EF-0762-32CB00855D42}"/>
                  </a:ext>
                </a:extLst>
              </p:cNvPr>
              <p:cNvSpPr txBox="1"/>
              <p:nvPr/>
            </p:nvSpPr>
            <p:spPr>
              <a:xfrm>
                <a:off x="3720524" y="3573824"/>
                <a:ext cx="694442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08dec-19dec</a:t>
                </a:r>
              </a:p>
            </p:txBody>
          </p:sp>
        </p:grpSp>
      </p:grp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DA71CBC2-3690-91DA-0752-8221162655E2}"/>
              </a:ext>
            </a:extLst>
          </p:cNvPr>
          <p:cNvGrpSpPr/>
          <p:nvPr/>
        </p:nvGrpSpPr>
        <p:grpSpPr>
          <a:xfrm>
            <a:off x="4929764" y="2963027"/>
            <a:ext cx="1764995" cy="1440842"/>
            <a:chOff x="4929764" y="2963027"/>
            <a:chExt cx="1764995" cy="1440842"/>
          </a:xfrm>
        </p:grpSpPr>
        <p:grpSp>
          <p:nvGrpSpPr>
            <p:cNvPr id="23" name="Groupe 22" title="Texte de jalon">
              <a:extLst>
                <a:ext uri="{FF2B5EF4-FFF2-40B4-BE49-F238E27FC236}">
                  <a16:creationId xmlns:a16="http://schemas.microsoft.com/office/drawing/2014/main" id="{0A3C8212-2E25-797B-809D-9A8961BAA865}"/>
                </a:ext>
              </a:extLst>
            </p:cNvPr>
            <p:cNvGrpSpPr/>
            <p:nvPr/>
          </p:nvGrpSpPr>
          <p:grpSpPr>
            <a:xfrm>
              <a:off x="4929764" y="3837847"/>
              <a:ext cx="1354482" cy="566022"/>
              <a:chOff x="1845722" y="2242763"/>
              <a:chExt cx="1858880" cy="479899"/>
            </a:xfrm>
          </p:grpSpPr>
          <p:sp>
            <p:nvSpPr>
              <p:cNvPr id="24" name="Zone de texte 135">
                <a:extLst>
                  <a:ext uri="{FF2B5EF4-FFF2-40B4-BE49-F238E27FC236}">
                    <a16:creationId xmlns:a16="http://schemas.microsoft.com/office/drawing/2014/main" id="{1995340F-CA7D-46CD-6D1E-79E18BE1A82C}"/>
                  </a:ext>
                </a:extLst>
              </p:cNvPr>
              <p:cNvSpPr txBox="1"/>
              <p:nvPr/>
            </p:nvSpPr>
            <p:spPr>
              <a:xfrm>
                <a:off x="2203410" y="2242763"/>
                <a:ext cx="1194324" cy="130473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1000" b="1" dirty="0">
                    <a:solidFill>
                      <a:srgbClr val="000000"/>
                    </a:solidFill>
                    <a:latin typeface="Gill Sans MT"/>
                  </a:rPr>
                  <a:t>DDG H10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25" name="Zone de texte 136">
                <a:extLst>
                  <a:ext uri="{FF2B5EF4-FFF2-40B4-BE49-F238E27FC236}">
                    <a16:creationId xmlns:a16="http://schemas.microsoft.com/office/drawing/2014/main" id="{F6EA7CFE-7E10-9E92-7EFD-0C0C6663A076}"/>
                  </a:ext>
                </a:extLst>
              </p:cNvPr>
              <p:cNvSpPr txBox="1"/>
              <p:nvPr/>
            </p:nvSpPr>
            <p:spPr>
              <a:xfrm>
                <a:off x="1845722" y="2384224"/>
                <a:ext cx="1858880" cy="978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Beam Tube replacement</a:t>
                </a:r>
              </a:p>
            </p:txBody>
          </p:sp>
          <p:sp>
            <p:nvSpPr>
              <p:cNvPr id="26" name="Zone de texte 137">
                <a:extLst>
                  <a:ext uri="{FF2B5EF4-FFF2-40B4-BE49-F238E27FC236}">
                    <a16:creationId xmlns:a16="http://schemas.microsoft.com/office/drawing/2014/main" id="{E5D1B597-DD72-D694-59D9-E0D99F5821CD}"/>
                  </a:ext>
                </a:extLst>
              </p:cNvPr>
              <p:cNvSpPr txBox="1"/>
              <p:nvPr/>
            </p:nvSpPr>
            <p:spPr>
              <a:xfrm>
                <a:off x="2138019" y="2486925"/>
                <a:ext cx="1294782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C</a:t>
                </a:r>
              </a:p>
            </p:txBody>
          </p:sp>
        </p:grpSp>
        <p:grpSp>
          <p:nvGrpSpPr>
            <p:cNvPr id="59" name="Groupe 58">
              <a:extLst>
                <a:ext uri="{FF2B5EF4-FFF2-40B4-BE49-F238E27FC236}">
                  <a16:creationId xmlns:a16="http://schemas.microsoft.com/office/drawing/2014/main" id="{3307AA15-7FED-ED45-5365-D7B9A3AD4398}"/>
                </a:ext>
              </a:extLst>
            </p:cNvPr>
            <p:cNvGrpSpPr/>
            <p:nvPr/>
          </p:nvGrpSpPr>
          <p:grpSpPr>
            <a:xfrm>
              <a:off x="5405638" y="2963027"/>
              <a:ext cx="1289121" cy="275856"/>
              <a:chOff x="5435237" y="3114861"/>
              <a:chExt cx="1289121" cy="275856"/>
            </a:xfrm>
          </p:grpSpPr>
          <p:sp>
            <p:nvSpPr>
              <p:cNvPr id="79" name="Ovale 118" title="Numéro du jalon">
                <a:extLst>
                  <a:ext uri="{FF2B5EF4-FFF2-40B4-BE49-F238E27FC236}">
                    <a16:creationId xmlns:a16="http://schemas.microsoft.com/office/drawing/2014/main" id="{748C26B3-28E3-4A7C-5826-9155CD2F4E6F}"/>
                  </a:ext>
                </a:extLst>
              </p:cNvPr>
              <p:cNvSpPr/>
              <p:nvPr/>
            </p:nvSpPr>
            <p:spPr>
              <a:xfrm>
                <a:off x="5435237" y="3123658"/>
                <a:ext cx="197515" cy="1890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06</a:t>
                </a:r>
              </a:p>
            </p:txBody>
          </p:sp>
          <p:grpSp>
            <p:nvGrpSpPr>
              <p:cNvPr id="80" name="Groupe 79">
                <a:extLst>
                  <a:ext uri="{FF2B5EF4-FFF2-40B4-BE49-F238E27FC236}">
                    <a16:creationId xmlns:a16="http://schemas.microsoft.com/office/drawing/2014/main" id="{1B0A82FF-3F42-EE03-57CC-A008B1DE35A8}"/>
                  </a:ext>
                </a:extLst>
              </p:cNvPr>
              <p:cNvGrpSpPr/>
              <p:nvPr/>
            </p:nvGrpSpPr>
            <p:grpSpPr>
              <a:xfrm>
                <a:off x="5648656" y="3114861"/>
                <a:ext cx="1075702" cy="275856"/>
                <a:chOff x="2887678" y="3075673"/>
                <a:chExt cx="1130518" cy="295145"/>
              </a:xfrm>
            </p:grpSpPr>
            <p:sp>
              <p:nvSpPr>
                <p:cNvPr id="81" name="Flèche droite à entaille 87">
                  <a:extLst>
                    <a:ext uri="{FF2B5EF4-FFF2-40B4-BE49-F238E27FC236}">
                      <a16:creationId xmlns:a16="http://schemas.microsoft.com/office/drawing/2014/main" id="{CD259ABD-2F36-2981-E49D-E04CDEFE3668}"/>
                    </a:ext>
                  </a:extLst>
                </p:cNvPr>
                <p:cNvSpPr/>
                <p:nvPr/>
              </p:nvSpPr>
              <p:spPr>
                <a:xfrm>
                  <a:off x="2887678" y="3075673"/>
                  <a:ext cx="1130518" cy="228567"/>
                </a:xfrm>
                <a:prstGeom prst="notchedRightArrow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0"/>
                </a:p>
              </p:txBody>
            </p:sp>
            <p:sp>
              <p:nvSpPr>
                <p:cNvPr id="82" name="Zone de texte 60">
                  <a:extLst>
                    <a:ext uri="{FF2B5EF4-FFF2-40B4-BE49-F238E27FC236}">
                      <a16:creationId xmlns:a16="http://schemas.microsoft.com/office/drawing/2014/main" id="{689209BF-1150-CD94-F1D0-BE17CCC9889A}"/>
                    </a:ext>
                  </a:extLst>
                </p:cNvPr>
                <p:cNvSpPr txBox="1"/>
                <p:nvPr/>
              </p:nvSpPr>
              <p:spPr>
                <a:xfrm>
                  <a:off x="3008791" y="3247331"/>
                  <a:ext cx="729830" cy="1234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 defTabSz="457189"/>
                  <a:r>
                    <a:rPr lang="en-GB" sz="750" dirty="0">
                      <a:solidFill>
                        <a:srgbClr val="000000"/>
                      </a:solidFill>
                      <a:latin typeface="Gill Sans MT"/>
                    </a:rPr>
                    <a:t>21jan-25fev</a:t>
                  </a:r>
                </a:p>
              </p:txBody>
            </p:sp>
          </p:grpSp>
        </p:grp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F2A6F1B1-CBED-26D6-B7EF-A5C507BC7C92}"/>
              </a:ext>
            </a:extLst>
          </p:cNvPr>
          <p:cNvGrpSpPr/>
          <p:nvPr/>
        </p:nvGrpSpPr>
        <p:grpSpPr>
          <a:xfrm>
            <a:off x="6705771" y="2936871"/>
            <a:ext cx="1307402" cy="1386271"/>
            <a:chOff x="6705771" y="2936871"/>
            <a:chExt cx="1307402" cy="1386271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A4EE6236-A111-8FC6-4EC9-6311BFD3284B}"/>
                </a:ext>
              </a:extLst>
            </p:cNvPr>
            <p:cNvGrpSpPr/>
            <p:nvPr/>
          </p:nvGrpSpPr>
          <p:grpSpPr>
            <a:xfrm>
              <a:off x="6813342" y="3837981"/>
              <a:ext cx="1091009" cy="485161"/>
              <a:chOff x="6795802" y="3780984"/>
              <a:chExt cx="1091009" cy="485161"/>
            </a:xfrm>
          </p:grpSpPr>
          <p:sp>
            <p:nvSpPr>
              <p:cNvPr id="238" name="Zone de texte 135">
                <a:extLst>
                  <a:ext uri="{FF2B5EF4-FFF2-40B4-BE49-F238E27FC236}">
                    <a16:creationId xmlns:a16="http://schemas.microsoft.com/office/drawing/2014/main" id="{0DAC5838-68F3-634C-CCB7-62A7D6757F6B}"/>
                  </a:ext>
                </a:extLst>
              </p:cNvPr>
              <p:cNvSpPr txBox="1"/>
              <p:nvPr/>
            </p:nvSpPr>
            <p:spPr>
              <a:xfrm>
                <a:off x="6837372" y="3780984"/>
                <a:ext cx="969862" cy="16158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50" b="1" dirty="0" err="1">
                    <a:latin typeface="Trebuchet MS" panose="020B0603020202020204" pitchFamily="34" charset="0"/>
                  </a:rPr>
                  <a:t>Level</a:t>
                </a:r>
                <a:r>
                  <a:rPr lang="fr-FR" sz="1050" b="1" dirty="0">
                    <a:latin typeface="Trebuchet MS" panose="020B0603020202020204" pitchFamily="34" charset="0"/>
                  </a:rPr>
                  <a:t> C Crane</a:t>
                </a:r>
              </a:p>
            </p:txBody>
          </p:sp>
          <p:sp>
            <p:nvSpPr>
              <p:cNvPr id="239" name="Zone de texte 136">
                <a:extLst>
                  <a:ext uri="{FF2B5EF4-FFF2-40B4-BE49-F238E27FC236}">
                    <a16:creationId xmlns:a16="http://schemas.microsoft.com/office/drawing/2014/main" id="{5925B644-FD4D-02FB-7B26-75DD8DA1C959}"/>
                  </a:ext>
                </a:extLst>
              </p:cNvPr>
              <p:cNvSpPr txBox="1"/>
              <p:nvPr/>
            </p:nvSpPr>
            <p:spPr>
              <a:xfrm>
                <a:off x="6795802" y="3957819"/>
                <a:ext cx="1091009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Seismic reinforcement</a:t>
                </a:r>
              </a:p>
            </p:txBody>
          </p:sp>
          <p:sp>
            <p:nvSpPr>
              <p:cNvPr id="240" name="Zone de texte 137">
                <a:extLst>
                  <a:ext uri="{FF2B5EF4-FFF2-40B4-BE49-F238E27FC236}">
                    <a16:creationId xmlns:a16="http://schemas.microsoft.com/office/drawing/2014/main" id="{9363B561-7BA9-6EFD-EFD2-1A0B8E7520C5}"/>
                  </a:ext>
                </a:extLst>
              </p:cNvPr>
              <p:cNvSpPr txBox="1"/>
              <p:nvPr/>
            </p:nvSpPr>
            <p:spPr>
              <a:xfrm>
                <a:off x="6846785" y="4089342"/>
                <a:ext cx="971086" cy="176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C</a:t>
                </a:r>
              </a:p>
            </p:txBody>
          </p:sp>
        </p:grp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1B46FADB-461C-2CCF-7A90-295BDDC2D093}"/>
                </a:ext>
              </a:extLst>
            </p:cNvPr>
            <p:cNvGrpSpPr/>
            <p:nvPr/>
          </p:nvGrpSpPr>
          <p:grpSpPr>
            <a:xfrm>
              <a:off x="6705771" y="2936871"/>
              <a:ext cx="1307402" cy="302012"/>
              <a:chOff x="6735370" y="3088705"/>
              <a:chExt cx="1307402" cy="302012"/>
            </a:xfrm>
          </p:grpSpPr>
          <p:sp>
            <p:nvSpPr>
              <p:cNvPr id="231" name="Ovale 113" title="Numéro du jalon">
                <a:extLst>
                  <a:ext uri="{FF2B5EF4-FFF2-40B4-BE49-F238E27FC236}">
                    <a16:creationId xmlns:a16="http://schemas.microsoft.com/office/drawing/2014/main" id="{093A84D3-937E-2E0A-0A89-8B9EBBFFD0CE}"/>
                  </a:ext>
                </a:extLst>
              </p:cNvPr>
              <p:cNvSpPr/>
              <p:nvPr/>
            </p:nvSpPr>
            <p:spPr>
              <a:xfrm>
                <a:off x="6735370" y="3121167"/>
                <a:ext cx="194269" cy="19151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09</a:t>
                </a:r>
              </a:p>
            </p:txBody>
          </p:sp>
          <p:sp>
            <p:nvSpPr>
              <p:cNvPr id="241" name="Flèche droite à entaille 3">
                <a:extLst>
                  <a:ext uri="{FF2B5EF4-FFF2-40B4-BE49-F238E27FC236}">
                    <a16:creationId xmlns:a16="http://schemas.microsoft.com/office/drawing/2014/main" id="{B3EC2846-A76B-6FCB-1D55-BAC467A7587C}"/>
                  </a:ext>
                </a:extLst>
              </p:cNvPr>
              <p:cNvSpPr/>
              <p:nvPr/>
            </p:nvSpPr>
            <p:spPr>
              <a:xfrm>
                <a:off x="6927312" y="3088705"/>
                <a:ext cx="1115460" cy="250996"/>
              </a:xfrm>
              <a:prstGeom prst="notchedRightArrow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2000">
                        <a:schemeClr val="tx1"/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  <p:sp>
            <p:nvSpPr>
              <p:cNvPr id="21" name="Zone de texte 60">
                <a:extLst>
                  <a:ext uri="{FF2B5EF4-FFF2-40B4-BE49-F238E27FC236}">
                    <a16:creationId xmlns:a16="http://schemas.microsoft.com/office/drawing/2014/main" id="{8F09A5E7-1094-12F8-F633-7FB2EBA84DA4}"/>
                  </a:ext>
                </a:extLst>
              </p:cNvPr>
              <p:cNvSpPr txBox="1"/>
              <p:nvPr/>
            </p:nvSpPr>
            <p:spPr>
              <a:xfrm>
                <a:off x="6985107" y="3275300"/>
                <a:ext cx="694442" cy="115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26fev-24mar</a:t>
                </a:r>
              </a:p>
            </p:txBody>
          </p:sp>
        </p:grp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B1C755F3-CB64-DD33-BE66-84CAB4F2C00C}"/>
              </a:ext>
            </a:extLst>
          </p:cNvPr>
          <p:cNvGrpSpPr/>
          <p:nvPr/>
        </p:nvGrpSpPr>
        <p:grpSpPr>
          <a:xfrm>
            <a:off x="4177652" y="1326038"/>
            <a:ext cx="1566759" cy="1378526"/>
            <a:chOff x="4177652" y="1326038"/>
            <a:chExt cx="1566759" cy="1378526"/>
          </a:xfrm>
        </p:grpSpPr>
        <p:grpSp>
          <p:nvGrpSpPr>
            <p:cNvPr id="251" name="Groupe 250">
              <a:extLst>
                <a:ext uri="{FF2B5EF4-FFF2-40B4-BE49-F238E27FC236}">
                  <a16:creationId xmlns:a16="http://schemas.microsoft.com/office/drawing/2014/main" id="{F3AD3390-406F-6919-CE78-CDD694752F01}"/>
                </a:ext>
              </a:extLst>
            </p:cNvPr>
            <p:cNvGrpSpPr/>
            <p:nvPr/>
          </p:nvGrpSpPr>
          <p:grpSpPr>
            <a:xfrm>
              <a:off x="4177652" y="1326038"/>
              <a:ext cx="1110071" cy="498491"/>
              <a:chOff x="1542093" y="4610189"/>
              <a:chExt cx="1513283" cy="639535"/>
            </a:xfrm>
            <a:solidFill>
              <a:srgbClr val="FF6600"/>
            </a:solidFill>
          </p:grpSpPr>
          <p:sp>
            <p:nvSpPr>
              <p:cNvPr id="252" name="Zone de texte 59">
                <a:extLst>
                  <a:ext uri="{FF2B5EF4-FFF2-40B4-BE49-F238E27FC236}">
                    <a16:creationId xmlns:a16="http://schemas.microsoft.com/office/drawing/2014/main" id="{7103166D-076D-8795-DDBA-16E79423FBBC}"/>
                  </a:ext>
                </a:extLst>
              </p:cNvPr>
              <p:cNvSpPr txBox="1"/>
              <p:nvPr/>
            </p:nvSpPr>
            <p:spPr>
              <a:xfrm>
                <a:off x="1802628" y="4610189"/>
                <a:ext cx="958385" cy="197429"/>
              </a:xfrm>
              <a:prstGeom prst="rect">
                <a:avLst/>
              </a:prstGeom>
              <a:solidFill>
                <a:srgbClr val="FF66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BS3 + TEBP</a:t>
                </a:r>
              </a:p>
            </p:txBody>
          </p:sp>
          <p:sp>
            <p:nvSpPr>
              <p:cNvPr id="253" name="Zone de texte 60">
                <a:extLst>
                  <a:ext uri="{FF2B5EF4-FFF2-40B4-BE49-F238E27FC236}">
                    <a16:creationId xmlns:a16="http://schemas.microsoft.com/office/drawing/2014/main" id="{75E6CE95-E776-9BBD-FC0E-07191DD31DEB}"/>
                  </a:ext>
                </a:extLst>
              </p:cNvPr>
              <p:cNvSpPr txBox="1"/>
              <p:nvPr/>
            </p:nvSpPr>
            <p:spPr>
              <a:xfrm>
                <a:off x="1542093" y="4848883"/>
                <a:ext cx="1513283" cy="1480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Replacement of equipment</a:t>
                </a:r>
              </a:p>
            </p:txBody>
          </p:sp>
          <p:sp>
            <p:nvSpPr>
              <p:cNvPr id="254" name="Zone de texte 137">
                <a:extLst>
                  <a:ext uri="{FF2B5EF4-FFF2-40B4-BE49-F238E27FC236}">
                    <a16:creationId xmlns:a16="http://schemas.microsoft.com/office/drawing/2014/main" id="{EFD5A5AC-E023-089A-4C58-4B27C73E4033}"/>
                  </a:ext>
                </a:extLst>
              </p:cNvPr>
              <p:cNvSpPr txBox="1"/>
              <p:nvPr/>
            </p:nvSpPr>
            <p:spPr>
              <a:xfrm>
                <a:off x="1659199" y="5013987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D</a:t>
                </a: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C789A06C-084E-C2DB-CA97-FEBB06CE6881}"/>
                </a:ext>
              </a:extLst>
            </p:cNvPr>
            <p:cNvGrpSpPr/>
            <p:nvPr/>
          </p:nvGrpSpPr>
          <p:grpSpPr>
            <a:xfrm>
              <a:off x="4626819" y="2433108"/>
              <a:ext cx="1117592" cy="271456"/>
              <a:chOff x="4656418" y="2584942"/>
              <a:chExt cx="1117592" cy="271456"/>
            </a:xfrm>
          </p:grpSpPr>
          <p:sp>
            <p:nvSpPr>
              <p:cNvPr id="249" name="Ovale 2" title="Numéro du jalon">
                <a:extLst>
                  <a:ext uri="{FF2B5EF4-FFF2-40B4-BE49-F238E27FC236}">
                    <a16:creationId xmlns:a16="http://schemas.microsoft.com/office/drawing/2014/main" id="{89D14F56-B621-06B1-ED05-28353B020724}"/>
                  </a:ext>
                </a:extLst>
              </p:cNvPr>
              <p:cNvSpPr/>
              <p:nvPr/>
            </p:nvSpPr>
            <p:spPr>
              <a:xfrm>
                <a:off x="4656418" y="2604408"/>
                <a:ext cx="187543" cy="185798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05</a:t>
                </a:r>
              </a:p>
            </p:txBody>
          </p:sp>
          <p:sp>
            <p:nvSpPr>
              <p:cNvPr id="38" name="Flèche droite à entaille 85">
                <a:extLst>
                  <a:ext uri="{FF2B5EF4-FFF2-40B4-BE49-F238E27FC236}">
                    <a16:creationId xmlns:a16="http://schemas.microsoft.com/office/drawing/2014/main" id="{CC5F8B40-1829-0A5F-9376-E4D4901FF8FF}"/>
                  </a:ext>
                </a:extLst>
              </p:cNvPr>
              <p:cNvSpPr/>
              <p:nvPr/>
            </p:nvSpPr>
            <p:spPr>
              <a:xfrm>
                <a:off x="4872168" y="2584942"/>
                <a:ext cx="901842" cy="231934"/>
              </a:xfrm>
              <a:prstGeom prst="notchedRightArrow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28" name="Zone de texte 60">
                <a:extLst>
                  <a:ext uri="{FF2B5EF4-FFF2-40B4-BE49-F238E27FC236}">
                    <a16:creationId xmlns:a16="http://schemas.microsoft.com/office/drawing/2014/main" id="{97D538B3-7EDC-8F03-A4B5-06884F4C0636}"/>
                  </a:ext>
                </a:extLst>
              </p:cNvPr>
              <p:cNvSpPr txBox="1"/>
              <p:nvPr/>
            </p:nvSpPr>
            <p:spPr>
              <a:xfrm>
                <a:off x="4918826" y="2740982"/>
                <a:ext cx="729830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5 -30jan</a:t>
                </a:r>
              </a:p>
            </p:txBody>
          </p:sp>
        </p:grpSp>
      </p:grp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031AA1D9-2189-835C-6DB8-1E829CED939F}"/>
              </a:ext>
            </a:extLst>
          </p:cNvPr>
          <p:cNvGrpSpPr/>
          <p:nvPr/>
        </p:nvGrpSpPr>
        <p:grpSpPr>
          <a:xfrm>
            <a:off x="5248072" y="1325800"/>
            <a:ext cx="1894837" cy="1105031"/>
            <a:chOff x="5248072" y="1325800"/>
            <a:chExt cx="1894837" cy="1105031"/>
          </a:xfrm>
        </p:grpSpPr>
        <p:grpSp>
          <p:nvGrpSpPr>
            <p:cNvPr id="69" name="Groupe 68">
              <a:extLst>
                <a:ext uri="{FF2B5EF4-FFF2-40B4-BE49-F238E27FC236}">
                  <a16:creationId xmlns:a16="http://schemas.microsoft.com/office/drawing/2014/main" id="{BBDBEB28-0224-85AF-2967-E7C1C7267044}"/>
                </a:ext>
              </a:extLst>
            </p:cNvPr>
            <p:cNvGrpSpPr/>
            <p:nvPr/>
          </p:nvGrpSpPr>
          <p:grpSpPr>
            <a:xfrm>
              <a:off x="5423042" y="2118869"/>
              <a:ext cx="1719867" cy="311962"/>
              <a:chOff x="5412787" y="2299174"/>
              <a:chExt cx="1719867" cy="311962"/>
            </a:xfrm>
          </p:grpSpPr>
          <p:sp>
            <p:nvSpPr>
              <p:cNvPr id="243" name="Ovale 2" title="Numéro du jalon">
                <a:extLst>
                  <a:ext uri="{FF2B5EF4-FFF2-40B4-BE49-F238E27FC236}">
                    <a16:creationId xmlns:a16="http://schemas.microsoft.com/office/drawing/2014/main" id="{82A6E3CE-AB18-991D-44E1-7B0AB20C7FD1}"/>
                  </a:ext>
                </a:extLst>
              </p:cNvPr>
              <p:cNvSpPr/>
              <p:nvPr/>
            </p:nvSpPr>
            <p:spPr>
              <a:xfrm>
                <a:off x="5412787" y="2340378"/>
                <a:ext cx="196678" cy="165866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bg1"/>
                    </a:solidFill>
                    <a:latin typeface="Trebuchet MS" panose="020B0603020202020204" pitchFamily="34" charset="0"/>
                  </a:rPr>
                  <a:t>07</a:t>
                </a:r>
              </a:p>
            </p:txBody>
          </p:sp>
          <p:sp>
            <p:nvSpPr>
              <p:cNvPr id="37" name="Flèche droite à entaille 85">
                <a:extLst>
                  <a:ext uri="{FF2B5EF4-FFF2-40B4-BE49-F238E27FC236}">
                    <a16:creationId xmlns:a16="http://schemas.microsoft.com/office/drawing/2014/main" id="{B31B0A1D-DA5A-6297-FE47-327A51B52BE5}"/>
                  </a:ext>
                </a:extLst>
              </p:cNvPr>
              <p:cNvSpPr/>
              <p:nvPr/>
            </p:nvSpPr>
            <p:spPr>
              <a:xfrm>
                <a:off x="5593595" y="2299174"/>
                <a:ext cx="1539059" cy="266928"/>
              </a:xfrm>
              <a:prstGeom prst="notchedRightArrow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29" name="Zone de texte 60">
                <a:extLst>
                  <a:ext uri="{FF2B5EF4-FFF2-40B4-BE49-F238E27FC236}">
                    <a16:creationId xmlns:a16="http://schemas.microsoft.com/office/drawing/2014/main" id="{3C354373-5B7B-6788-1B23-E1E8860ED53F}"/>
                  </a:ext>
                </a:extLst>
              </p:cNvPr>
              <p:cNvSpPr txBox="1"/>
              <p:nvPr/>
            </p:nvSpPr>
            <p:spPr>
              <a:xfrm>
                <a:off x="5819283" y="2495720"/>
                <a:ext cx="729830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20jan-09mar</a:t>
                </a:r>
              </a:p>
            </p:txBody>
          </p:sp>
        </p:grpSp>
        <p:grpSp>
          <p:nvGrpSpPr>
            <p:cNvPr id="245" name="Groupe 244">
              <a:extLst>
                <a:ext uri="{FF2B5EF4-FFF2-40B4-BE49-F238E27FC236}">
                  <a16:creationId xmlns:a16="http://schemas.microsoft.com/office/drawing/2014/main" id="{AE7D499B-830B-4A0C-3F77-4EF659C4808D}"/>
                </a:ext>
              </a:extLst>
            </p:cNvPr>
            <p:cNvGrpSpPr/>
            <p:nvPr/>
          </p:nvGrpSpPr>
          <p:grpSpPr>
            <a:xfrm>
              <a:off x="5248072" y="1325800"/>
              <a:ext cx="1070803" cy="579331"/>
              <a:chOff x="1965031" y="4617923"/>
              <a:chExt cx="1796087" cy="506925"/>
            </a:xfrm>
          </p:grpSpPr>
          <p:sp>
            <p:nvSpPr>
              <p:cNvPr id="246" name="Zone de texte 59">
                <a:extLst>
                  <a:ext uri="{FF2B5EF4-FFF2-40B4-BE49-F238E27FC236}">
                    <a16:creationId xmlns:a16="http://schemas.microsoft.com/office/drawing/2014/main" id="{66B3258B-7F94-616F-64D3-E8F1366DD647}"/>
                  </a:ext>
                </a:extLst>
              </p:cNvPr>
              <p:cNvSpPr txBox="1"/>
              <p:nvPr/>
            </p:nvSpPr>
            <p:spPr>
              <a:xfrm>
                <a:off x="1965031" y="4617923"/>
                <a:ext cx="1796087" cy="134655"/>
              </a:xfrm>
              <a:prstGeom prst="rect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1000" b="1" dirty="0">
                    <a:latin typeface="Trebuchet MS" panose="020B0603020202020204" pitchFamily="34" charset="0"/>
                  </a:rPr>
                  <a:t>P</a:t>
                </a:r>
                <a:r>
                  <a:rPr lang="fr-FR" sz="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onte</a:t>
                </a:r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fr-FR" sz="1000" b="1" dirty="0">
                    <a:latin typeface="Trebuchet MS" panose="020B0603020202020204" pitchFamily="34" charset="0"/>
                  </a:rPr>
                  <a:t>U</a:t>
                </a:r>
                <a:r>
                  <a:rPr lang="fr-FR" sz="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rgence</a:t>
                </a:r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 </a:t>
                </a:r>
                <a:r>
                  <a:rPr lang="fr-FR" sz="1000" b="1" dirty="0">
                    <a:latin typeface="Trebuchet MS" panose="020B0603020202020204" pitchFamily="34" charset="0"/>
                  </a:rPr>
                  <a:t>C</a:t>
                </a:r>
                <a:r>
                  <a:rPr lang="fr-FR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ombustible</a:t>
                </a:r>
                <a:endPara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247" name="Zone de texte 60">
                <a:extLst>
                  <a:ext uri="{FF2B5EF4-FFF2-40B4-BE49-F238E27FC236}">
                    <a16:creationId xmlns:a16="http://schemas.microsoft.com/office/drawing/2014/main" id="{F34A4108-608C-E004-0B33-9830E603DE92}"/>
                  </a:ext>
                </a:extLst>
              </p:cNvPr>
              <p:cNvSpPr txBox="1"/>
              <p:nvPr/>
            </p:nvSpPr>
            <p:spPr>
              <a:xfrm>
                <a:off x="2116544" y="4782348"/>
                <a:ext cx="1586490" cy="1009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fr-FR" sz="750" dirty="0">
                    <a:latin typeface="Gill Sans MT" panose="020B0502020104020203"/>
                  </a:rPr>
                  <a:t>Emergency</a:t>
                </a:r>
                <a:r>
                  <a:rPr lang="fr-FR" sz="7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ill Sans MT" panose="020B0502020104020203"/>
                  </a:rPr>
                  <a:t> Fuel Release</a:t>
                </a:r>
                <a:endParaRPr lang="en-GB" sz="750" dirty="0">
                  <a:solidFill>
                    <a:srgbClr val="000000"/>
                  </a:solidFill>
                  <a:latin typeface="Gill Sans MT" panose="020B0502020104020203"/>
                </a:endParaRPr>
              </a:p>
            </p:txBody>
          </p:sp>
          <p:sp>
            <p:nvSpPr>
              <p:cNvPr id="248" name="Zone de texte 137">
                <a:extLst>
                  <a:ext uri="{FF2B5EF4-FFF2-40B4-BE49-F238E27FC236}">
                    <a16:creationId xmlns:a16="http://schemas.microsoft.com/office/drawing/2014/main" id="{322A7304-70AE-6101-808B-E0C7E567ECF2}"/>
                  </a:ext>
                </a:extLst>
              </p:cNvPr>
              <p:cNvSpPr txBox="1"/>
              <p:nvPr/>
            </p:nvSpPr>
            <p:spPr>
              <a:xfrm>
                <a:off x="2096619" y="488911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D</a:t>
                </a:r>
              </a:p>
            </p:txBody>
          </p:sp>
        </p:grp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5ACA4DD1-A2F0-0168-3434-D0625875B174}"/>
              </a:ext>
            </a:extLst>
          </p:cNvPr>
          <p:cNvGrpSpPr/>
          <p:nvPr/>
        </p:nvGrpSpPr>
        <p:grpSpPr>
          <a:xfrm>
            <a:off x="6390013" y="1340897"/>
            <a:ext cx="1002262" cy="503803"/>
            <a:chOff x="6348473" y="1765811"/>
            <a:chExt cx="1002262" cy="503803"/>
          </a:xfrm>
        </p:grpSpPr>
        <p:sp>
          <p:nvSpPr>
            <p:cNvPr id="31" name="Zone de texte 60">
              <a:extLst>
                <a:ext uri="{FF2B5EF4-FFF2-40B4-BE49-F238E27FC236}">
                  <a16:creationId xmlns:a16="http://schemas.microsoft.com/office/drawing/2014/main" id="{4479E045-2F84-3BCA-7120-7B7EF31005FB}"/>
                </a:ext>
              </a:extLst>
            </p:cNvPr>
            <p:cNvSpPr txBox="1"/>
            <p:nvPr/>
          </p:nvSpPr>
          <p:spPr>
            <a:xfrm>
              <a:off x="6348473" y="1945495"/>
              <a:ext cx="1002262" cy="1154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Reactor vessel control</a:t>
              </a:r>
            </a:p>
          </p:txBody>
        </p: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70912C68-0790-A8BC-5172-EA1B1571E994}"/>
                </a:ext>
              </a:extLst>
            </p:cNvPr>
            <p:cNvGrpSpPr/>
            <p:nvPr/>
          </p:nvGrpSpPr>
          <p:grpSpPr>
            <a:xfrm>
              <a:off x="6435672" y="1765811"/>
              <a:ext cx="738440" cy="503803"/>
              <a:chOff x="1712917" y="4777400"/>
              <a:chExt cx="479742" cy="646350"/>
            </a:xfrm>
            <a:solidFill>
              <a:srgbClr val="FF6600"/>
            </a:solidFill>
          </p:grpSpPr>
          <p:sp>
            <p:nvSpPr>
              <p:cNvPr id="34" name="Zone de texte 59">
                <a:extLst>
                  <a:ext uri="{FF2B5EF4-FFF2-40B4-BE49-F238E27FC236}">
                    <a16:creationId xmlns:a16="http://schemas.microsoft.com/office/drawing/2014/main" id="{0D073B10-7D2B-2214-2D45-2B19024224F8}"/>
                  </a:ext>
                </a:extLst>
              </p:cNvPr>
              <p:cNvSpPr txBox="1"/>
              <p:nvPr/>
            </p:nvSpPr>
            <p:spPr>
              <a:xfrm>
                <a:off x="1712917" y="4777400"/>
                <a:ext cx="479742" cy="197429"/>
              </a:xfrm>
              <a:prstGeom prst="rect">
                <a:avLst/>
              </a:prstGeom>
              <a:solidFill>
                <a:srgbClr val="FF66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Inspection</a:t>
                </a:r>
              </a:p>
            </p:txBody>
          </p:sp>
          <p:sp>
            <p:nvSpPr>
              <p:cNvPr id="36" name="Zone de texte 137">
                <a:extLst>
                  <a:ext uri="{FF2B5EF4-FFF2-40B4-BE49-F238E27FC236}">
                    <a16:creationId xmlns:a16="http://schemas.microsoft.com/office/drawing/2014/main" id="{D8492DA3-AA03-A122-FDC8-2AB27D4EE019}"/>
                  </a:ext>
                </a:extLst>
              </p:cNvPr>
              <p:cNvSpPr txBox="1"/>
              <p:nvPr/>
            </p:nvSpPr>
            <p:spPr>
              <a:xfrm>
                <a:off x="1751967" y="5188013"/>
                <a:ext cx="425235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D</a:t>
                </a:r>
              </a:p>
            </p:txBody>
          </p:sp>
        </p:grpSp>
      </p:grpSp>
      <p:cxnSp>
        <p:nvCxnSpPr>
          <p:cNvPr id="230" name="Connecteur droit 229" title="Lignes Q">
            <a:extLst>
              <a:ext uri="{FF2B5EF4-FFF2-40B4-BE49-F238E27FC236}">
                <a16:creationId xmlns:a16="http://schemas.microsoft.com/office/drawing/2014/main" id="{E389AB50-E4C4-0C7F-E472-17F23254B50F}"/>
              </a:ext>
            </a:extLst>
          </p:cNvPr>
          <p:cNvCxnSpPr>
            <a:cxnSpLocks/>
          </p:cNvCxnSpPr>
          <p:nvPr/>
        </p:nvCxnSpPr>
        <p:spPr>
          <a:xfrm>
            <a:off x="7937786" y="2271477"/>
            <a:ext cx="5025" cy="466372"/>
          </a:xfrm>
          <a:prstGeom prst="line">
            <a:avLst/>
          </a:prstGeom>
          <a:ln w="19050" cmpd="sng">
            <a:solidFill>
              <a:srgbClr val="00B050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E43B5EA-B89A-F6E0-0FB3-64000ABDD269}"/>
              </a:ext>
            </a:extLst>
          </p:cNvPr>
          <p:cNvGrpSpPr/>
          <p:nvPr/>
        </p:nvGrpSpPr>
        <p:grpSpPr>
          <a:xfrm>
            <a:off x="6603714" y="2433108"/>
            <a:ext cx="741218" cy="289642"/>
            <a:chOff x="6633313" y="2584942"/>
            <a:chExt cx="741218" cy="289642"/>
          </a:xfrm>
        </p:grpSpPr>
        <p:sp>
          <p:nvSpPr>
            <p:cNvPr id="255" name="Ovale 2" title="Numéro du jalon">
              <a:extLst>
                <a:ext uri="{FF2B5EF4-FFF2-40B4-BE49-F238E27FC236}">
                  <a16:creationId xmlns:a16="http://schemas.microsoft.com/office/drawing/2014/main" id="{E7E422C0-D3D5-921D-84F0-EC86C5F5C1E7}"/>
                </a:ext>
              </a:extLst>
            </p:cNvPr>
            <p:cNvSpPr/>
            <p:nvPr/>
          </p:nvSpPr>
          <p:spPr>
            <a:xfrm>
              <a:off x="6633313" y="2609277"/>
              <a:ext cx="185102" cy="157192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fr-FR" sz="75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08</a:t>
              </a:r>
            </a:p>
          </p:txBody>
        </p:sp>
        <p:sp>
          <p:nvSpPr>
            <p:cNvPr id="39" name="Flèche droite à entaille 85">
              <a:extLst>
                <a:ext uri="{FF2B5EF4-FFF2-40B4-BE49-F238E27FC236}">
                  <a16:creationId xmlns:a16="http://schemas.microsoft.com/office/drawing/2014/main" id="{3550C92F-0599-6FA0-1DDF-54DB7EB4D5B2}"/>
                </a:ext>
              </a:extLst>
            </p:cNvPr>
            <p:cNvSpPr/>
            <p:nvPr/>
          </p:nvSpPr>
          <p:spPr>
            <a:xfrm>
              <a:off x="6813342" y="2584942"/>
              <a:ext cx="368125" cy="213654"/>
            </a:xfrm>
            <a:prstGeom prst="notchedRightArrow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 dirty="0"/>
            </a:p>
          </p:txBody>
        </p:sp>
        <p:sp>
          <p:nvSpPr>
            <p:cNvPr id="32" name="Zone de texte 60">
              <a:extLst>
                <a:ext uri="{FF2B5EF4-FFF2-40B4-BE49-F238E27FC236}">
                  <a16:creationId xmlns:a16="http://schemas.microsoft.com/office/drawing/2014/main" id="{03F781B4-CAE4-6668-4484-8D33946556AE}"/>
                </a:ext>
              </a:extLst>
            </p:cNvPr>
            <p:cNvSpPr txBox="1"/>
            <p:nvPr/>
          </p:nvSpPr>
          <p:spPr>
            <a:xfrm>
              <a:off x="6644701" y="2759168"/>
              <a:ext cx="729830" cy="1154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26Fev-06mar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794F9586-79D3-093A-FC5A-DE248824DE42}"/>
              </a:ext>
            </a:extLst>
          </p:cNvPr>
          <p:cNvGrpSpPr/>
          <p:nvPr/>
        </p:nvGrpSpPr>
        <p:grpSpPr>
          <a:xfrm>
            <a:off x="7247442" y="1310394"/>
            <a:ext cx="764168" cy="297696"/>
            <a:chOff x="7261097" y="1782292"/>
            <a:chExt cx="764168" cy="297696"/>
          </a:xfrm>
        </p:grpSpPr>
        <p:sp>
          <p:nvSpPr>
            <p:cNvPr id="41" name="Zone de texte 59">
              <a:extLst>
                <a:ext uri="{FF2B5EF4-FFF2-40B4-BE49-F238E27FC236}">
                  <a16:creationId xmlns:a16="http://schemas.microsoft.com/office/drawing/2014/main" id="{79BACAED-B557-61C3-91A2-57246861BAAC}"/>
                </a:ext>
              </a:extLst>
            </p:cNvPr>
            <p:cNvSpPr txBox="1"/>
            <p:nvPr/>
          </p:nvSpPr>
          <p:spPr>
            <a:xfrm>
              <a:off x="7358587" y="1782292"/>
              <a:ext cx="469135" cy="153888"/>
            </a:xfrm>
            <a:prstGeom prst="rect">
              <a:avLst/>
            </a:prstGeom>
            <a:solidFill>
              <a:srgbClr val="FFCCCC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fr-FR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 MS" panose="020B0603020202020204" pitchFamily="34" charset="0"/>
                </a:rPr>
                <a:t>EAD</a:t>
              </a:r>
            </a:p>
          </p:txBody>
        </p:sp>
        <p:sp>
          <p:nvSpPr>
            <p:cNvPr id="48" name="Zone de texte 60">
              <a:extLst>
                <a:ext uri="{FF2B5EF4-FFF2-40B4-BE49-F238E27FC236}">
                  <a16:creationId xmlns:a16="http://schemas.microsoft.com/office/drawing/2014/main" id="{6D60914E-F570-9FB2-6873-2D9D58411CA0}"/>
                </a:ext>
              </a:extLst>
            </p:cNvPr>
            <p:cNvSpPr txBox="1"/>
            <p:nvPr/>
          </p:nvSpPr>
          <p:spPr>
            <a:xfrm>
              <a:off x="7261097" y="1964572"/>
              <a:ext cx="764168" cy="1154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Pre-start Tests</a:t>
              </a: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AFE74F6-FD6E-EC6D-04B5-D62B4BE73293}"/>
              </a:ext>
            </a:extLst>
          </p:cNvPr>
          <p:cNvGrpSpPr/>
          <p:nvPr/>
        </p:nvGrpSpPr>
        <p:grpSpPr>
          <a:xfrm>
            <a:off x="7155329" y="2408312"/>
            <a:ext cx="788308" cy="307413"/>
            <a:chOff x="7184928" y="2560146"/>
            <a:chExt cx="788308" cy="307413"/>
          </a:xfrm>
        </p:grpSpPr>
        <p:sp>
          <p:nvSpPr>
            <p:cNvPr id="225" name="Flèche droite à entaille 85">
              <a:extLst>
                <a:ext uri="{FF2B5EF4-FFF2-40B4-BE49-F238E27FC236}">
                  <a16:creationId xmlns:a16="http://schemas.microsoft.com/office/drawing/2014/main" id="{3D8324BE-939E-8816-4D0E-B712335CC0E3}"/>
                </a:ext>
              </a:extLst>
            </p:cNvPr>
            <p:cNvSpPr/>
            <p:nvPr/>
          </p:nvSpPr>
          <p:spPr>
            <a:xfrm>
              <a:off x="7358705" y="2560146"/>
              <a:ext cx="608680" cy="256731"/>
            </a:xfrm>
            <a:prstGeom prst="notchedRightArrow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 dirty="0"/>
            </a:p>
          </p:txBody>
        </p:sp>
        <p:sp>
          <p:nvSpPr>
            <p:cNvPr id="51" name="Ovale 2" title="Numéro du jalon">
              <a:extLst>
                <a:ext uri="{FF2B5EF4-FFF2-40B4-BE49-F238E27FC236}">
                  <a16:creationId xmlns:a16="http://schemas.microsoft.com/office/drawing/2014/main" id="{F5094DA8-FFB2-A490-F2B4-8778E2582684}"/>
                </a:ext>
              </a:extLst>
            </p:cNvPr>
            <p:cNvSpPr/>
            <p:nvPr/>
          </p:nvSpPr>
          <p:spPr>
            <a:xfrm>
              <a:off x="7184928" y="2587250"/>
              <a:ext cx="185102" cy="181796"/>
            </a:xfrm>
            <a:prstGeom prst="ellipse">
              <a:avLst/>
            </a:prstGeom>
            <a:solidFill>
              <a:srgbClr val="FFCCCC"/>
            </a:solidFill>
            <a:ln>
              <a:noFill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rtl="0"/>
              <a:r>
                <a:rPr lang="fr-FR" sz="750" dirty="0">
                  <a:solidFill>
                    <a:schemeClr val="bg1"/>
                  </a:solidFill>
                  <a:latin typeface="Trebuchet MS" panose="020B0603020202020204" pitchFamily="34" charset="0"/>
                </a:rPr>
                <a:t>10</a:t>
              </a:r>
            </a:p>
          </p:txBody>
        </p:sp>
        <p:sp>
          <p:nvSpPr>
            <p:cNvPr id="55" name="Zone de texte 60">
              <a:extLst>
                <a:ext uri="{FF2B5EF4-FFF2-40B4-BE49-F238E27FC236}">
                  <a16:creationId xmlns:a16="http://schemas.microsoft.com/office/drawing/2014/main" id="{19985D98-657D-6E4C-363E-2F6FD3964529}"/>
                </a:ext>
              </a:extLst>
            </p:cNvPr>
            <p:cNvSpPr txBox="1"/>
            <p:nvPr/>
          </p:nvSpPr>
          <p:spPr>
            <a:xfrm>
              <a:off x="7243406" y="2752143"/>
              <a:ext cx="729830" cy="1154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07-24mar</a:t>
              </a: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3F139239-6C7E-D73A-34EB-477FB1DA271B}"/>
              </a:ext>
            </a:extLst>
          </p:cNvPr>
          <p:cNvGrpSpPr/>
          <p:nvPr/>
        </p:nvGrpSpPr>
        <p:grpSpPr>
          <a:xfrm>
            <a:off x="1616942" y="1352812"/>
            <a:ext cx="2018143" cy="1402100"/>
            <a:chOff x="1616942" y="1352812"/>
            <a:chExt cx="2018143" cy="1402100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F10E634F-FA57-F024-1DF7-275D4FF14965}"/>
                </a:ext>
              </a:extLst>
            </p:cNvPr>
            <p:cNvGrpSpPr/>
            <p:nvPr/>
          </p:nvGrpSpPr>
          <p:grpSpPr>
            <a:xfrm>
              <a:off x="2362107" y="2433405"/>
              <a:ext cx="1272978" cy="321507"/>
              <a:chOff x="2391706" y="2585239"/>
              <a:chExt cx="1272978" cy="321507"/>
            </a:xfrm>
          </p:grpSpPr>
          <p:sp>
            <p:nvSpPr>
              <p:cNvPr id="3" name="Ovale 2" title="Numéro du jalon">
                <a:extLst>
                  <a:ext uri="{FF2B5EF4-FFF2-40B4-BE49-F238E27FC236}">
                    <a16:creationId xmlns:a16="http://schemas.microsoft.com/office/drawing/2014/main" id="{48C9F9AC-FF55-4E72-9915-ACA228CA757C}"/>
                  </a:ext>
                </a:extLst>
              </p:cNvPr>
              <p:cNvSpPr/>
              <p:nvPr/>
            </p:nvSpPr>
            <p:spPr>
              <a:xfrm>
                <a:off x="2391706" y="2607647"/>
                <a:ext cx="187883" cy="179791"/>
              </a:xfrm>
              <a:prstGeom prst="ellipse">
                <a:avLst/>
              </a:prstGeom>
              <a:gradFill>
                <a:gsLst>
                  <a:gs pos="0">
                    <a:srgbClr val="FFFF00">
                      <a:alpha val="89000"/>
                      <a:lumMod val="68000"/>
                    </a:srgbClr>
                  </a:gs>
                  <a:gs pos="100000">
                    <a:srgbClr val="FFFF00"/>
                  </a:gs>
                </a:gsLst>
                <a:lin ang="10800000" scaled="1"/>
              </a:gradFill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r>
                  <a:rPr lang="fr-FR" sz="75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01</a:t>
                </a:r>
              </a:p>
            </p:txBody>
          </p:sp>
          <p:sp>
            <p:nvSpPr>
              <p:cNvPr id="86" name="Flèche droite à entaille 85"/>
              <p:cNvSpPr/>
              <p:nvPr/>
            </p:nvSpPr>
            <p:spPr>
              <a:xfrm>
                <a:off x="2593791" y="2585239"/>
                <a:ext cx="1070893" cy="231637"/>
              </a:xfrm>
              <a:prstGeom prst="notchedRightArrow">
                <a:avLst/>
              </a:prstGeom>
              <a:gradFill>
                <a:gsLst>
                  <a:gs pos="0">
                    <a:srgbClr val="FFFF00">
                      <a:alpha val="89000"/>
                      <a:lumMod val="68000"/>
                    </a:srgbClr>
                  </a:gs>
                  <a:gs pos="100000">
                    <a:srgbClr val="FFFF00"/>
                  </a:gs>
                </a:gsLst>
                <a:lin ang="10800000" scaled="1"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71" name="Zone de texte 60">
                <a:extLst>
                  <a:ext uri="{FF2B5EF4-FFF2-40B4-BE49-F238E27FC236}">
                    <a16:creationId xmlns:a16="http://schemas.microsoft.com/office/drawing/2014/main" id="{180BD31D-609B-97BE-3E63-E3859072586B}"/>
                  </a:ext>
                </a:extLst>
              </p:cNvPr>
              <p:cNvSpPr txBox="1"/>
              <p:nvPr/>
            </p:nvSpPr>
            <p:spPr>
              <a:xfrm>
                <a:off x="2696271" y="2749402"/>
                <a:ext cx="729830" cy="1573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3nov-01dec</a:t>
                </a:r>
              </a:p>
            </p:txBody>
          </p:sp>
        </p:grpSp>
        <p:grpSp>
          <p:nvGrpSpPr>
            <p:cNvPr id="2" name="Groupe 1"/>
            <p:cNvGrpSpPr/>
            <p:nvPr/>
          </p:nvGrpSpPr>
          <p:grpSpPr>
            <a:xfrm>
              <a:off x="1616942" y="1352812"/>
              <a:ext cx="1273047" cy="484961"/>
              <a:chOff x="1522331" y="4580171"/>
              <a:chExt cx="1586490" cy="622177"/>
            </a:xfrm>
            <a:solidFill>
              <a:schemeClr val="bg1"/>
            </a:solidFill>
          </p:grpSpPr>
          <p:sp>
            <p:nvSpPr>
              <p:cNvPr id="60" name="Zone de texte 59">
                <a:extLst>
                  <a:ext uri="{FF2B5EF4-FFF2-40B4-BE49-F238E27FC236}">
                    <a16:creationId xmlns:a16="http://schemas.microsoft.com/office/drawing/2014/main" id="{3DD2C9D1-5E8D-4ED2-989C-330D6753B965}"/>
                  </a:ext>
                </a:extLst>
              </p:cNvPr>
              <p:cNvSpPr txBox="1"/>
              <p:nvPr/>
            </p:nvSpPr>
            <p:spPr>
              <a:xfrm>
                <a:off x="1829902" y="4580171"/>
                <a:ext cx="874702" cy="197429"/>
              </a:xfrm>
              <a:prstGeom prst="rect">
                <a:avLst/>
              </a:prstGeom>
              <a:gradFill>
                <a:gsLst>
                  <a:gs pos="0">
                    <a:srgbClr val="FFFF00">
                      <a:alpha val="89000"/>
                      <a:lumMod val="68000"/>
                    </a:srgbClr>
                  </a:gs>
                  <a:gs pos="100000">
                    <a:srgbClr val="FFFF00"/>
                  </a:gs>
                </a:gsLst>
                <a:lin ang="10800000" scaled="1"/>
              </a:gradFill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rebuchet MS" panose="020B0603020202020204" pitchFamily="34" charset="0"/>
                  </a:rPr>
                  <a:t>Canal 3</a:t>
                </a:r>
              </a:p>
            </p:txBody>
          </p:sp>
          <p:sp>
            <p:nvSpPr>
              <p:cNvPr id="61" name="Zone de texte 60">
                <a:extLst>
                  <a:ext uri="{FF2B5EF4-FFF2-40B4-BE49-F238E27FC236}">
                    <a16:creationId xmlns:a16="http://schemas.microsoft.com/office/drawing/2014/main" id="{A6E28C73-4CCB-4BDB-82CA-BEE3A58D33D9}"/>
                  </a:ext>
                </a:extLst>
              </p:cNvPr>
              <p:cNvSpPr txBox="1"/>
              <p:nvPr/>
            </p:nvSpPr>
            <p:spPr>
              <a:xfrm>
                <a:off x="1522331" y="4818539"/>
                <a:ext cx="1586490" cy="1480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Seismic reinforcement</a:t>
                </a:r>
              </a:p>
            </p:txBody>
          </p:sp>
          <p:sp>
            <p:nvSpPr>
              <p:cNvPr id="229" name="Zone de texte 137">
                <a:extLst>
                  <a:ext uri="{FF2B5EF4-FFF2-40B4-BE49-F238E27FC236}">
                    <a16:creationId xmlns:a16="http://schemas.microsoft.com/office/drawing/2014/main" id="{0F387823-885E-4A41-A4D0-57E943BD93E7}"/>
                  </a:ext>
                </a:extLst>
              </p:cNvPr>
              <p:cNvSpPr txBox="1"/>
              <p:nvPr/>
            </p:nvSpPr>
            <p:spPr>
              <a:xfrm>
                <a:off x="1659199" y="4966611"/>
                <a:ext cx="1294781" cy="235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dirty="0" err="1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Level</a:t>
                </a:r>
                <a:r>
                  <a:rPr lang="fr-FR" sz="750" dirty="0">
                    <a:solidFill>
                      <a:srgbClr val="0070C0"/>
                    </a:solidFill>
                    <a:latin typeface="Trebuchet MS" panose="020B0603020202020204" pitchFamily="34" charset="0"/>
                  </a:rPr>
                  <a:t> D</a:t>
                </a:r>
              </a:p>
            </p:txBody>
          </p:sp>
        </p:grpSp>
      </p:grp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FB1C1BA7-F182-C40F-FB94-D7C296BEA1CC}"/>
              </a:ext>
            </a:extLst>
          </p:cNvPr>
          <p:cNvGrpSpPr/>
          <p:nvPr/>
        </p:nvGrpSpPr>
        <p:grpSpPr>
          <a:xfrm>
            <a:off x="7811524" y="1913552"/>
            <a:ext cx="1285108" cy="476721"/>
            <a:chOff x="8170590" y="2159329"/>
            <a:chExt cx="1285108" cy="476721"/>
          </a:xfrm>
        </p:grpSpPr>
        <p:grpSp>
          <p:nvGrpSpPr>
            <p:cNvPr id="233" name="Groupe 232" title="Texte de jalon">
              <a:extLst>
                <a:ext uri="{FF2B5EF4-FFF2-40B4-BE49-F238E27FC236}">
                  <a16:creationId xmlns:a16="http://schemas.microsoft.com/office/drawing/2014/main" id="{7B7DEB6E-6A82-D767-5DE7-A28A3F7715A0}"/>
                </a:ext>
              </a:extLst>
            </p:cNvPr>
            <p:cNvGrpSpPr/>
            <p:nvPr/>
          </p:nvGrpSpPr>
          <p:grpSpPr>
            <a:xfrm>
              <a:off x="8302701" y="2272317"/>
              <a:ext cx="1152997" cy="363733"/>
              <a:chOff x="10179043" y="4387699"/>
              <a:chExt cx="1537329" cy="484978"/>
            </a:xfrm>
          </p:grpSpPr>
          <p:sp>
            <p:nvSpPr>
              <p:cNvPr id="43" name="Zone de texte 171">
                <a:extLst>
                  <a:ext uri="{FF2B5EF4-FFF2-40B4-BE49-F238E27FC236}">
                    <a16:creationId xmlns:a16="http://schemas.microsoft.com/office/drawing/2014/main" id="{EBF0FAE3-B946-B5AC-8D76-B634BEAD2C43}"/>
                  </a:ext>
                </a:extLst>
              </p:cNvPr>
              <p:cNvSpPr txBox="1"/>
              <p:nvPr/>
            </p:nvSpPr>
            <p:spPr>
              <a:xfrm>
                <a:off x="10421590" y="4387699"/>
                <a:ext cx="1294782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900" b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24 March 2026</a:t>
                </a:r>
              </a:p>
            </p:txBody>
          </p:sp>
          <p:sp>
            <p:nvSpPr>
              <p:cNvPr id="44" name="Zone de texte 172">
                <a:extLst>
                  <a:ext uri="{FF2B5EF4-FFF2-40B4-BE49-F238E27FC236}">
                    <a16:creationId xmlns:a16="http://schemas.microsoft.com/office/drawing/2014/main" id="{01AB4648-6B5A-355F-9792-AB2E790C8D7D}"/>
                  </a:ext>
                </a:extLst>
              </p:cNvPr>
              <p:cNvSpPr txBox="1"/>
              <p:nvPr/>
            </p:nvSpPr>
            <p:spPr>
              <a:xfrm>
                <a:off x="10179043" y="4636939"/>
                <a:ext cx="1294781" cy="2357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b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Cycle 198</a:t>
                </a:r>
              </a:p>
            </p:txBody>
          </p:sp>
        </p:grpSp>
        <p:grpSp>
          <p:nvGrpSpPr>
            <p:cNvPr id="234" name="Groupe 233" title="Icône de drapeau Aujourd’hui">
              <a:extLst>
                <a:ext uri="{FF2B5EF4-FFF2-40B4-BE49-F238E27FC236}">
                  <a16:creationId xmlns:a16="http://schemas.microsoft.com/office/drawing/2014/main" id="{17EBBD84-E2CE-6CE2-DEE1-4D03E3E89E30}"/>
                </a:ext>
              </a:extLst>
            </p:cNvPr>
            <p:cNvGrpSpPr/>
            <p:nvPr/>
          </p:nvGrpSpPr>
          <p:grpSpPr>
            <a:xfrm>
              <a:off x="8170590" y="2159329"/>
              <a:ext cx="346976" cy="324533"/>
              <a:chOff x="10636752" y="2652807"/>
              <a:chExt cx="296963" cy="296963"/>
            </a:xfrm>
            <a:solidFill>
              <a:srgbClr val="00B050"/>
            </a:solidFill>
          </p:grpSpPr>
          <p:sp>
            <p:nvSpPr>
              <p:cNvPr id="235" name="Ovale 168">
                <a:extLst>
                  <a:ext uri="{FF2B5EF4-FFF2-40B4-BE49-F238E27FC236}">
                    <a16:creationId xmlns:a16="http://schemas.microsoft.com/office/drawing/2014/main" id="{260782E1-BB3A-ACC5-52E9-79B5783758B1}"/>
                  </a:ext>
                </a:extLst>
              </p:cNvPr>
              <p:cNvSpPr/>
              <p:nvPr/>
            </p:nvSpPr>
            <p:spPr>
              <a:xfrm>
                <a:off x="10636752" y="2652807"/>
                <a:ext cx="296963" cy="2969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endParaRPr lang="fr-FR" sz="4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pic>
            <p:nvPicPr>
              <p:cNvPr id="236" name="Graphisme 178" title="Icône de drapeau">
                <a:extLst>
                  <a:ext uri="{FF2B5EF4-FFF2-40B4-BE49-F238E27FC236}">
                    <a16:creationId xmlns:a16="http://schemas.microsoft.com/office/drawing/2014/main" id="{9B1B6586-5560-305C-8A3F-18871C873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710818" y="2711289"/>
                <a:ext cx="149367" cy="168956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8D4222D3-A5DF-054D-A384-EC6E28F10F8B}"/>
              </a:ext>
            </a:extLst>
          </p:cNvPr>
          <p:cNvGrpSpPr/>
          <p:nvPr/>
        </p:nvGrpSpPr>
        <p:grpSpPr>
          <a:xfrm>
            <a:off x="1620904" y="2657276"/>
            <a:ext cx="972746" cy="798224"/>
            <a:chOff x="1620904" y="2657276"/>
            <a:chExt cx="972746" cy="798224"/>
          </a:xfrm>
        </p:grpSpPr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BCC80AB7-F96D-7B29-94CA-DD39EC9B5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1521" y="2657276"/>
              <a:ext cx="702129" cy="70212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5" name="Zone de texte 171">
              <a:extLst>
                <a:ext uri="{FF2B5EF4-FFF2-40B4-BE49-F238E27FC236}">
                  <a16:creationId xmlns:a16="http://schemas.microsoft.com/office/drawing/2014/main" id="{EAFDA4C0-FD56-46BA-A34A-B01849F83277}"/>
                </a:ext>
              </a:extLst>
            </p:cNvPr>
            <p:cNvSpPr txBox="1"/>
            <p:nvPr/>
          </p:nvSpPr>
          <p:spPr>
            <a:xfrm>
              <a:off x="1620904" y="3317001"/>
              <a:ext cx="971087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fr-FR" sz="900" b="1" dirty="0">
                  <a:solidFill>
                    <a:srgbClr val="E60000"/>
                  </a:solidFill>
                  <a:latin typeface="Trebuchet MS" panose="020B0603020202020204" pitchFamily="34" charset="0"/>
                </a:rPr>
                <a:t>28 </a:t>
              </a:r>
              <a:r>
                <a:rPr lang="fr-FR" sz="900" b="1" dirty="0" err="1">
                  <a:solidFill>
                    <a:srgbClr val="E60000"/>
                  </a:solidFill>
                  <a:latin typeface="Trebuchet MS" panose="020B0603020202020204" pitchFamily="34" charset="0"/>
                </a:rPr>
                <a:t>October</a:t>
              </a:r>
              <a:r>
                <a:rPr lang="fr-FR" sz="900" b="1" dirty="0">
                  <a:solidFill>
                    <a:srgbClr val="E60000"/>
                  </a:solidFill>
                  <a:latin typeface="Trebuchet MS" panose="020B0603020202020204" pitchFamily="34" charset="0"/>
                </a:rPr>
                <a:t> 2025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59224955-A5C1-4EFC-3F46-11AFA4329F56}"/>
              </a:ext>
            </a:extLst>
          </p:cNvPr>
          <p:cNvGrpSpPr/>
          <p:nvPr/>
        </p:nvGrpSpPr>
        <p:grpSpPr>
          <a:xfrm>
            <a:off x="392407" y="128250"/>
            <a:ext cx="8398981" cy="4530117"/>
            <a:chOff x="422109" y="507124"/>
            <a:chExt cx="8398981" cy="453011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0B99D57-FF71-C789-ECAA-33E521DBB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254850">
              <a:off x="422109" y="1756788"/>
              <a:ext cx="2253107" cy="300414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E782C80-F596-6056-A8FB-AC5C987825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9" r="6394" b="7691"/>
            <a:stretch/>
          </p:blipFill>
          <p:spPr>
            <a:xfrm rot="449742">
              <a:off x="5714625" y="2500571"/>
              <a:ext cx="2716136" cy="253667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031404D-25CD-3C01-C32D-266D4496C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72764" y="507124"/>
              <a:ext cx="3361745" cy="25911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109B8BB-96A1-E2B2-68E1-C644A3DED444}"/>
                </a:ext>
              </a:extLst>
            </p:cNvPr>
            <p:cNvGrpSpPr/>
            <p:nvPr/>
          </p:nvGrpSpPr>
          <p:grpSpPr>
            <a:xfrm rot="21226115">
              <a:off x="6077295" y="509671"/>
              <a:ext cx="2743795" cy="2535069"/>
              <a:chOff x="5195348" y="2109107"/>
              <a:chExt cx="2819363" cy="2427671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C83AE542-33D5-1DDF-446A-6B740DCCDB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5348" y="2583950"/>
                <a:ext cx="2819363" cy="1952828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4EFB049-5E13-40FE-022F-D0B05452AF6F}"/>
                  </a:ext>
                </a:extLst>
              </p:cNvPr>
              <p:cNvSpPr/>
              <p:nvPr/>
            </p:nvSpPr>
            <p:spPr>
              <a:xfrm rot="153615">
                <a:off x="5753802" y="2519681"/>
                <a:ext cx="2066070" cy="2533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GB" sz="1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Seismic reinforcement</a:t>
                </a:r>
                <a:endParaRPr lang="fr-FR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7F5DCC0-D2A3-5D86-08F6-E35921EE199C}"/>
                  </a:ext>
                </a:extLst>
              </p:cNvPr>
              <p:cNvSpPr/>
              <p:nvPr/>
            </p:nvSpPr>
            <p:spPr>
              <a:xfrm rot="153615">
                <a:off x="6112418" y="2109107"/>
                <a:ext cx="14494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Canal 3</a:t>
                </a:r>
                <a:endParaRPr lang="fr-FR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237" name="Groupe 236">
            <a:extLst>
              <a:ext uri="{FF2B5EF4-FFF2-40B4-BE49-F238E27FC236}">
                <a16:creationId xmlns:a16="http://schemas.microsoft.com/office/drawing/2014/main" id="{2E05AF25-ECE0-43E2-FEFD-BA1CAC07F465}"/>
              </a:ext>
            </a:extLst>
          </p:cNvPr>
          <p:cNvGrpSpPr/>
          <p:nvPr/>
        </p:nvGrpSpPr>
        <p:grpSpPr>
          <a:xfrm>
            <a:off x="298335" y="179848"/>
            <a:ext cx="8440746" cy="4547462"/>
            <a:chOff x="402403" y="186716"/>
            <a:chExt cx="8440746" cy="4547462"/>
          </a:xfrm>
        </p:grpSpPr>
        <p:grpSp>
          <p:nvGrpSpPr>
            <p:cNvPr id="242" name="Groupe 241">
              <a:extLst>
                <a:ext uri="{FF2B5EF4-FFF2-40B4-BE49-F238E27FC236}">
                  <a16:creationId xmlns:a16="http://schemas.microsoft.com/office/drawing/2014/main" id="{F10A5824-E862-D983-4261-3BA32E98B002}"/>
                </a:ext>
              </a:extLst>
            </p:cNvPr>
            <p:cNvGrpSpPr/>
            <p:nvPr/>
          </p:nvGrpSpPr>
          <p:grpSpPr>
            <a:xfrm>
              <a:off x="2686236" y="186716"/>
              <a:ext cx="3880085" cy="2330455"/>
              <a:chOff x="4417609" y="195232"/>
              <a:chExt cx="4738454" cy="2665380"/>
            </a:xfrm>
          </p:grpSpPr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F5C18425-30B3-761B-AC88-7751930E5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7609" y="195232"/>
                <a:ext cx="4738454" cy="266538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2ED4BAF-560F-8C37-4D27-81053241AE3D}"/>
                  </a:ext>
                </a:extLst>
              </p:cNvPr>
              <p:cNvSpPr/>
              <p:nvPr/>
            </p:nvSpPr>
            <p:spPr>
              <a:xfrm rot="153615">
                <a:off x="6149410" y="857549"/>
                <a:ext cx="1286250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GB" sz="1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Beam Tube</a:t>
                </a:r>
                <a:endParaRPr lang="fr-FR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291AB14-FD19-2709-B606-986F53FBB3B2}"/>
                  </a:ext>
                </a:extLst>
              </p:cNvPr>
              <p:cNvSpPr/>
              <p:nvPr/>
            </p:nvSpPr>
            <p:spPr>
              <a:xfrm rot="153615">
                <a:off x="5962019" y="475890"/>
                <a:ext cx="16882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DDG H13</a:t>
                </a:r>
                <a:endParaRPr lang="fr-FR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</p:grpSp>
        <p:pic>
          <p:nvPicPr>
            <p:cNvPr id="244" name="Image 243">
              <a:extLst>
                <a:ext uri="{FF2B5EF4-FFF2-40B4-BE49-F238E27FC236}">
                  <a16:creationId xmlns:a16="http://schemas.microsoft.com/office/drawing/2014/main" id="{C1FF46B5-5699-E649-B025-0817AC7EF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83526">
              <a:off x="5831974" y="2255740"/>
              <a:ext cx="3011175" cy="22583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50" name="Image 249">
              <a:extLst>
                <a:ext uri="{FF2B5EF4-FFF2-40B4-BE49-F238E27FC236}">
                  <a16:creationId xmlns:a16="http://schemas.microsoft.com/office/drawing/2014/main" id="{AA29699B-1A1F-B692-B1AF-815AFE3209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75" t="28895" r="24319" b="14184"/>
            <a:stretch/>
          </p:blipFill>
          <p:spPr>
            <a:xfrm rot="21021694">
              <a:off x="402403" y="2441995"/>
              <a:ext cx="2996353" cy="22921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0816034C-3144-1818-D0EA-663BE18ECB0E}"/>
              </a:ext>
            </a:extLst>
          </p:cNvPr>
          <p:cNvGrpSpPr/>
          <p:nvPr/>
        </p:nvGrpSpPr>
        <p:grpSpPr>
          <a:xfrm>
            <a:off x="1284710" y="1985839"/>
            <a:ext cx="7058304" cy="3010331"/>
            <a:chOff x="1042848" y="910455"/>
            <a:chExt cx="7058304" cy="3010331"/>
          </a:xfrm>
        </p:grpSpPr>
        <p:pic>
          <p:nvPicPr>
            <p:cNvPr id="53" name="Picture 7">
              <a:extLst>
                <a:ext uri="{FF2B5EF4-FFF2-40B4-BE49-F238E27FC236}">
                  <a16:creationId xmlns:a16="http://schemas.microsoft.com/office/drawing/2014/main" id="{123E0F6D-4993-0108-8607-6E82F8224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42848" y="910455"/>
              <a:ext cx="7058304" cy="30103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6E9FAA1-3DDD-187A-4757-D863039C3B4C}"/>
                </a:ext>
              </a:extLst>
            </p:cNvPr>
            <p:cNvSpPr/>
            <p:nvPr/>
          </p:nvSpPr>
          <p:spPr>
            <a:xfrm rot="153615">
              <a:off x="3305500" y="1777589"/>
              <a:ext cx="2533002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Exchanger replacement</a:t>
              </a:r>
              <a:endParaRPr lang="fr-FR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3D7FE05-68E4-109E-BA6F-620C0D83DAEF}"/>
                </a:ext>
              </a:extLst>
            </p:cNvPr>
            <p:cNvSpPr/>
            <p:nvPr/>
          </p:nvSpPr>
          <p:spPr>
            <a:xfrm rot="153615">
              <a:off x="3919941" y="1241108"/>
              <a:ext cx="8338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B27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011501EE-06FB-B4FC-F813-F6BFB7B0A6FC}"/>
              </a:ext>
            </a:extLst>
          </p:cNvPr>
          <p:cNvGrpSpPr/>
          <p:nvPr/>
        </p:nvGrpSpPr>
        <p:grpSpPr>
          <a:xfrm>
            <a:off x="323651" y="1075662"/>
            <a:ext cx="8222757" cy="3345120"/>
            <a:chOff x="554954" y="892585"/>
            <a:chExt cx="8222757" cy="3345120"/>
          </a:xfrm>
        </p:grpSpPr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8A46F538-3A81-B64F-EE81-42C6EC15C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578754">
              <a:off x="5040223" y="1715910"/>
              <a:ext cx="3737488" cy="25217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EE2A026D-7737-021C-6409-C3CC7B7F8CB5}"/>
                </a:ext>
              </a:extLst>
            </p:cNvPr>
            <p:cNvGrpSpPr/>
            <p:nvPr/>
          </p:nvGrpSpPr>
          <p:grpSpPr>
            <a:xfrm>
              <a:off x="554954" y="892585"/>
              <a:ext cx="4237167" cy="2817266"/>
              <a:chOff x="554954" y="892585"/>
              <a:chExt cx="4237167" cy="2817266"/>
            </a:xfrm>
          </p:grpSpPr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5162652A-3ACF-262B-43B2-C994ABBA5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0015">
                <a:off x="554954" y="892585"/>
                <a:ext cx="4237167" cy="281726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BEFE274E-1F97-E6B1-1B4F-7088458CE0FA}"/>
                  </a:ext>
                </a:extLst>
              </p:cNvPr>
              <p:cNvSpPr/>
              <p:nvPr/>
            </p:nvSpPr>
            <p:spPr>
              <a:xfrm rot="153615">
                <a:off x="2057687" y="3327037"/>
                <a:ext cx="2467663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GB" sz="1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Seismic Reinforcement</a:t>
                </a:r>
                <a:endParaRPr lang="fr-FR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24FD7A1-843D-73FA-9443-60C9A907B6E5}"/>
                  </a:ext>
                </a:extLst>
              </p:cNvPr>
              <p:cNvSpPr/>
              <p:nvPr/>
            </p:nvSpPr>
            <p:spPr>
              <a:xfrm rot="153615">
                <a:off x="2007530" y="2963332"/>
                <a:ext cx="251440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Arial Black" panose="020B0A04020102020204" pitchFamily="34" charset="0"/>
                  </a:rPr>
                  <a:t>Level C Crane</a:t>
                </a:r>
                <a:endParaRPr lang="fr-FR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</p:grp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4C4B90E1-1C78-8A55-CDB0-50D2531736CB}"/>
              </a:ext>
            </a:extLst>
          </p:cNvPr>
          <p:cNvGrpSpPr/>
          <p:nvPr/>
        </p:nvGrpSpPr>
        <p:grpSpPr>
          <a:xfrm>
            <a:off x="-63198" y="868662"/>
            <a:ext cx="8180628" cy="4061317"/>
            <a:chOff x="-234496" y="541091"/>
            <a:chExt cx="8180628" cy="4061317"/>
          </a:xfrm>
        </p:grpSpPr>
        <p:pic>
          <p:nvPicPr>
            <p:cNvPr id="100" name="Image 99">
              <a:extLst>
                <a:ext uri="{FF2B5EF4-FFF2-40B4-BE49-F238E27FC236}">
                  <a16:creationId xmlns:a16="http://schemas.microsoft.com/office/drawing/2014/main" id="{60B7048F-20A8-F756-9045-019E6AA0F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1074" y="933493"/>
              <a:ext cx="4040926" cy="29203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1" name="Image 100">
              <a:extLst>
                <a:ext uri="{FF2B5EF4-FFF2-40B4-BE49-F238E27FC236}">
                  <a16:creationId xmlns:a16="http://schemas.microsoft.com/office/drawing/2014/main" id="{C726B623-B415-68F4-2C8B-C28AECD88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5827">
              <a:off x="5005347" y="541091"/>
              <a:ext cx="2940785" cy="406131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FDD94E6-5882-4866-691E-8B692706E50D}"/>
                </a:ext>
              </a:extLst>
            </p:cNvPr>
            <p:cNvSpPr/>
            <p:nvPr/>
          </p:nvSpPr>
          <p:spPr>
            <a:xfrm>
              <a:off x="-234496" y="3517692"/>
              <a:ext cx="5572065" cy="45125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Watertight of the pilot Bar Beam Tube</a:t>
              </a:r>
              <a:endParaRPr lang="fr-FR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96D86403-E510-6C79-AF5A-2E51E00021E7}"/>
                </a:ext>
              </a:extLst>
            </p:cNvPr>
            <p:cNvSpPr/>
            <p:nvPr/>
          </p:nvSpPr>
          <p:spPr>
            <a:xfrm>
              <a:off x="1579096" y="3177013"/>
              <a:ext cx="1545705" cy="6768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TEBP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9AD5AFB4-135F-73F7-7C59-85DD360D74A5}"/>
              </a:ext>
            </a:extLst>
          </p:cNvPr>
          <p:cNvGrpSpPr/>
          <p:nvPr/>
        </p:nvGrpSpPr>
        <p:grpSpPr>
          <a:xfrm>
            <a:off x="669564" y="1002370"/>
            <a:ext cx="8131407" cy="3594700"/>
            <a:chOff x="501514" y="1022696"/>
            <a:chExt cx="8131407" cy="3594700"/>
          </a:xfrm>
        </p:grpSpPr>
        <p:pic>
          <p:nvPicPr>
            <p:cNvPr id="112" name="Image 111">
              <a:extLst>
                <a:ext uri="{FF2B5EF4-FFF2-40B4-BE49-F238E27FC236}">
                  <a16:creationId xmlns:a16="http://schemas.microsoft.com/office/drawing/2014/main" id="{A8033AED-4162-5FD5-D7D1-1451D76DC1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07"/>
            <a:stretch/>
          </p:blipFill>
          <p:spPr bwMode="auto">
            <a:xfrm>
              <a:off x="501514" y="1022696"/>
              <a:ext cx="4681828" cy="35947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CAF8ADB4-75F2-24E5-3217-3F9E35D9C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56475">
              <a:off x="5575094" y="1125663"/>
              <a:ext cx="3057827" cy="34263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FE8125FD-5B14-A756-9DE5-D8179C8C6FEC}"/>
                </a:ext>
              </a:extLst>
            </p:cNvPr>
            <p:cNvSpPr/>
            <p:nvPr/>
          </p:nvSpPr>
          <p:spPr>
            <a:xfrm>
              <a:off x="705695" y="4122317"/>
              <a:ext cx="9028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PUC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1C3A4541-7CCB-2F13-FD53-4AFB5E559A02}"/>
              </a:ext>
            </a:extLst>
          </p:cNvPr>
          <p:cNvGrpSpPr/>
          <p:nvPr/>
        </p:nvGrpSpPr>
        <p:grpSpPr>
          <a:xfrm rot="409582">
            <a:off x="2684825" y="2242520"/>
            <a:ext cx="4180847" cy="2573245"/>
            <a:chOff x="2646748" y="2105860"/>
            <a:chExt cx="2920000" cy="2016868"/>
          </a:xfrm>
        </p:grpSpPr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78C37717-5C8D-2AC4-DBFE-6791EA789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2730" y="2105860"/>
              <a:ext cx="2774018" cy="20168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A5178C0-0269-0EEC-79F1-1B3CDCC58A0A}"/>
                </a:ext>
              </a:extLst>
            </p:cNvPr>
            <p:cNvSpPr/>
            <p:nvPr/>
          </p:nvSpPr>
          <p:spPr>
            <a:xfrm rot="153615">
              <a:off x="3060836" y="2628171"/>
              <a:ext cx="1894749" cy="3077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Visual Inspection</a:t>
              </a:r>
              <a:endParaRPr lang="fr-FR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FB8A930-D8E5-45C0-4D61-15C781AAB1D3}"/>
                </a:ext>
              </a:extLst>
            </p:cNvPr>
            <p:cNvSpPr/>
            <p:nvPr/>
          </p:nvSpPr>
          <p:spPr>
            <a:xfrm rot="153615">
              <a:off x="2646748" y="2299963"/>
              <a:ext cx="2722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Reactor Vessel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7274178F-6894-35EC-8E3E-96F68AFED051}"/>
              </a:ext>
            </a:extLst>
          </p:cNvPr>
          <p:cNvGrpSpPr/>
          <p:nvPr/>
        </p:nvGrpSpPr>
        <p:grpSpPr>
          <a:xfrm>
            <a:off x="478516" y="625509"/>
            <a:ext cx="8027680" cy="4575265"/>
            <a:chOff x="410625" y="317849"/>
            <a:chExt cx="5215244" cy="3384259"/>
          </a:xfrm>
        </p:grpSpPr>
        <p:pic>
          <p:nvPicPr>
            <p:cNvPr id="134" name="Image 133">
              <a:extLst>
                <a:ext uri="{FF2B5EF4-FFF2-40B4-BE49-F238E27FC236}">
                  <a16:creationId xmlns:a16="http://schemas.microsoft.com/office/drawing/2014/main" id="{0106A4BC-15DB-740B-966B-E9516DC0D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625" y="737775"/>
              <a:ext cx="3028556" cy="23877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57350B5B-8595-811B-8D53-B8C53DA5ECE5}"/>
                </a:ext>
              </a:extLst>
            </p:cNvPr>
            <p:cNvSpPr/>
            <p:nvPr/>
          </p:nvSpPr>
          <p:spPr>
            <a:xfrm rot="153615">
              <a:off x="1089609" y="1789139"/>
              <a:ext cx="1532179" cy="33489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Replacement</a:t>
              </a:r>
              <a:endParaRPr lang="fr-FR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7954DD3D-F950-5CA8-FA9F-6445D63E8748}"/>
                </a:ext>
              </a:extLst>
            </p:cNvPr>
            <p:cNvSpPr/>
            <p:nvPr/>
          </p:nvSpPr>
          <p:spPr>
            <a:xfrm rot="153615">
              <a:off x="536404" y="1373855"/>
              <a:ext cx="2666795" cy="5023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Security Bar 3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pic>
          <p:nvPicPr>
            <p:cNvPr id="141" name="Image 140">
              <a:extLst>
                <a:ext uri="{FF2B5EF4-FFF2-40B4-BE49-F238E27FC236}">
                  <a16:creationId xmlns:a16="http://schemas.microsoft.com/office/drawing/2014/main" id="{8E87F631-3567-0C46-4FDF-93C15DDDC6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/>
            <a:srcRect l="3579"/>
            <a:stretch/>
          </p:blipFill>
          <p:spPr>
            <a:xfrm rot="309356">
              <a:off x="3703247" y="317849"/>
              <a:ext cx="1922622" cy="33842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22" name="Groupe 121">
            <a:extLst>
              <a:ext uri="{FF2B5EF4-FFF2-40B4-BE49-F238E27FC236}">
                <a16:creationId xmlns:a16="http://schemas.microsoft.com/office/drawing/2014/main" id="{971C9E46-BF81-5A37-CC2E-1280FA7F04DA}"/>
              </a:ext>
            </a:extLst>
          </p:cNvPr>
          <p:cNvGrpSpPr/>
          <p:nvPr/>
        </p:nvGrpSpPr>
        <p:grpSpPr>
          <a:xfrm>
            <a:off x="1518804" y="506603"/>
            <a:ext cx="5143500" cy="3857625"/>
            <a:chOff x="2044315" y="967603"/>
            <a:chExt cx="5143500" cy="3857625"/>
          </a:xfrm>
        </p:grpSpPr>
        <p:pic>
          <p:nvPicPr>
            <p:cNvPr id="116" name="Image 115">
              <a:extLst>
                <a:ext uri="{FF2B5EF4-FFF2-40B4-BE49-F238E27FC236}">
                  <a16:creationId xmlns:a16="http://schemas.microsoft.com/office/drawing/2014/main" id="{EE727B1D-CE28-595B-C8F2-ED63D672E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17021211">
              <a:off x="2687252" y="324666"/>
              <a:ext cx="3857625" cy="5143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F0EF484-42CD-0ACD-98BC-AC72C3ADC989}"/>
                </a:ext>
              </a:extLst>
            </p:cNvPr>
            <p:cNvSpPr/>
            <p:nvPr/>
          </p:nvSpPr>
          <p:spPr>
            <a:xfrm rot="153615">
              <a:off x="2689999" y="1199169"/>
              <a:ext cx="24400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DDG H10 / H6</a:t>
              </a:r>
              <a:endPara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D0E0D77-0041-416C-7DFD-6EB742FDB21E}"/>
                </a:ext>
              </a:extLst>
            </p:cNvPr>
            <p:cNvSpPr/>
            <p:nvPr/>
          </p:nvSpPr>
          <p:spPr>
            <a:xfrm rot="153615">
              <a:off x="3304897" y="1633658"/>
              <a:ext cx="1053246" cy="26910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1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 Black" panose="020B0A04020102020204" pitchFamily="34" charset="0"/>
                </a:rPr>
                <a:t>Beam Tube</a:t>
              </a:r>
              <a:endParaRPr lang="fr-FR" sz="1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grpSp>
        <p:nvGrpSpPr>
          <p:cNvPr id="133" name="Groupe 132">
            <a:extLst>
              <a:ext uri="{FF2B5EF4-FFF2-40B4-BE49-F238E27FC236}">
                <a16:creationId xmlns:a16="http://schemas.microsoft.com/office/drawing/2014/main" id="{5D354ED6-B898-B2AE-1F6A-BBD24FBE177A}"/>
              </a:ext>
            </a:extLst>
          </p:cNvPr>
          <p:cNvGrpSpPr/>
          <p:nvPr/>
        </p:nvGrpSpPr>
        <p:grpSpPr>
          <a:xfrm>
            <a:off x="7988678" y="2940058"/>
            <a:ext cx="1115460" cy="315761"/>
            <a:chOff x="7988678" y="2940058"/>
            <a:chExt cx="1115460" cy="315761"/>
          </a:xfrm>
        </p:grpSpPr>
        <p:sp>
          <p:nvSpPr>
            <p:cNvPr id="123" name="Flèche droite à entaille 3">
              <a:extLst>
                <a:ext uri="{FF2B5EF4-FFF2-40B4-BE49-F238E27FC236}">
                  <a16:creationId xmlns:a16="http://schemas.microsoft.com/office/drawing/2014/main" id="{6CD27B83-AF3B-AA72-6D62-E0865B6C056D}"/>
                </a:ext>
              </a:extLst>
            </p:cNvPr>
            <p:cNvSpPr/>
            <p:nvPr/>
          </p:nvSpPr>
          <p:spPr>
            <a:xfrm>
              <a:off x="7988678" y="2940058"/>
              <a:ext cx="1115460" cy="250996"/>
            </a:xfrm>
            <a:prstGeom prst="notchedRight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42000">
                      <a:schemeClr val="tx1"/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124" name="Zone de texte 60">
              <a:extLst>
                <a:ext uri="{FF2B5EF4-FFF2-40B4-BE49-F238E27FC236}">
                  <a16:creationId xmlns:a16="http://schemas.microsoft.com/office/drawing/2014/main" id="{30E5DD36-7860-A07A-B758-671F00BC115F}"/>
                </a:ext>
              </a:extLst>
            </p:cNvPr>
            <p:cNvSpPr txBox="1"/>
            <p:nvPr/>
          </p:nvSpPr>
          <p:spPr>
            <a:xfrm>
              <a:off x="8072587" y="3140402"/>
              <a:ext cx="694442" cy="1154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24mar-22avr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90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la diapositive">
            <a:extLst>
              <a:ext uri="{FF2B5EF4-FFF2-40B4-BE49-F238E27FC236}">
                <a16:creationId xmlns:a16="http://schemas.microsoft.com/office/drawing/2014/main" id="{82336B3C-0982-49C2-85B3-D4D69E435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73" y="91595"/>
            <a:ext cx="4527226" cy="291592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algn="just">
              <a:lnSpc>
                <a:spcPct val="100000"/>
              </a:lnSpc>
            </a:pPr>
            <a:r>
              <a:rPr lang="en-GB" sz="1800" b="1" dirty="0">
                <a:solidFill>
                  <a:srgbClr val="002060"/>
                </a:solidFill>
                <a:latin typeface="Gill Sans MT" panose="020B0502020104020203" pitchFamily="34" charset="0"/>
              </a:rPr>
              <a:t>Timeline of Critical Work – Intercycle 198</a:t>
            </a:r>
          </a:p>
        </p:txBody>
      </p:sp>
      <p:sp>
        <p:nvSpPr>
          <p:cNvPr id="173" name="Zone de texte 172">
            <a:extLst>
              <a:ext uri="{FF2B5EF4-FFF2-40B4-BE49-F238E27FC236}">
                <a16:creationId xmlns:a16="http://schemas.microsoft.com/office/drawing/2014/main" id="{F8D4BD7B-1234-4DD0-A923-E8EC62958E91}"/>
              </a:ext>
            </a:extLst>
          </p:cNvPr>
          <p:cNvSpPr txBox="1"/>
          <p:nvPr/>
        </p:nvSpPr>
        <p:spPr>
          <a:xfrm>
            <a:off x="766512" y="2808113"/>
            <a:ext cx="971086" cy="1768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rtl="0"/>
            <a:endParaRPr lang="fr-FR" sz="750" dirty="0">
              <a:solidFill>
                <a:srgbClr val="00B05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321303" y="2661917"/>
            <a:ext cx="8396806" cy="549835"/>
            <a:chOff x="3175521" y="2349520"/>
            <a:chExt cx="3696093" cy="657055"/>
          </a:xfrm>
        </p:grpSpPr>
        <p:sp>
          <p:nvSpPr>
            <p:cNvPr id="197" name="Zone de texte 196">
              <a:extLst>
                <a:ext uri="{FF2B5EF4-FFF2-40B4-BE49-F238E27FC236}">
                  <a16:creationId xmlns:a16="http://schemas.microsoft.com/office/drawing/2014/main" id="{3984115C-22F4-41EB-BF04-E71D3503F2B5}"/>
                </a:ext>
              </a:extLst>
            </p:cNvPr>
            <p:cNvSpPr txBox="1"/>
            <p:nvPr/>
          </p:nvSpPr>
          <p:spPr>
            <a:xfrm>
              <a:off x="4837126" y="2821845"/>
              <a:ext cx="426758" cy="1768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rtl="0"/>
              <a:r>
                <a:rPr lang="fr-FR" sz="1000" b="1" dirty="0">
                  <a:solidFill>
                    <a:schemeClr val="accent5"/>
                  </a:solidFill>
                  <a:highlight>
                    <a:srgbClr val="000000"/>
                  </a:highlight>
                  <a:latin typeface="Trebuchet MS" panose="020B0603020202020204" pitchFamily="34" charset="0"/>
                </a:rPr>
                <a:t>2026</a:t>
              </a:r>
              <a:endParaRPr lang="fr-FR" sz="900" b="1" dirty="0">
                <a:solidFill>
                  <a:schemeClr val="accent5"/>
                </a:solidFill>
                <a:highlight>
                  <a:srgbClr val="000000"/>
                </a:highlight>
                <a:latin typeface="Trebuchet MS" panose="020B0603020202020204" pitchFamily="34" charset="0"/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3175521" y="2349520"/>
              <a:ext cx="3696093" cy="657055"/>
              <a:chOff x="3175521" y="2349520"/>
              <a:chExt cx="3696093" cy="657055"/>
            </a:xfrm>
          </p:grpSpPr>
          <p:sp>
            <p:nvSpPr>
              <p:cNvPr id="195" name="Zone de texte 194">
                <a:extLst>
                  <a:ext uri="{FF2B5EF4-FFF2-40B4-BE49-F238E27FC236}">
                    <a16:creationId xmlns:a16="http://schemas.microsoft.com/office/drawing/2014/main" id="{2BD778E6-D334-4389-B4C0-6C793B6E1E82}"/>
                  </a:ext>
                </a:extLst>
              </p:cNvPr>
              <p:cNvSpPr txBox="1"/>
              <p:nvPr/>
            </p:nvSpPr>
            <p:spPr>
              <a:xfrm>
                <a:off x="3175521" y="2829772"/>
                <a:ext cx="426758" cy="1768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1000" b="1" dirty="0">
                    <a:solidFill>
                      <a:schemeClr val="accent5"/>
                    </a:solidFill>
                    <a:highlight>
                      <a:srgbClr val="000000"/>
                    </a:highlight>
                    <a:latin typeface="Trebuchet MS" panose="020B0603020202020204" pitchFamily="34" charset="0"/>
                  </a:rPr>
                  <a:t>2025</a:t>
                </a:r>
              </a:p>
            </p:txBody>
          </p:sp>
          <p:grpSp>
            <p:nvGrpSpPr>
              <p:cNvPr id="16" name="Groupe 15"/>
              <p:cNvGrpSpPr/>
              <p:nvPr/>
            </p:nvGrpSpPr>
            <p:grpSpPr>
              <a:xfrm>
                <a:off x="3331393" y="2349520"/>
                <a:ext cx="3540221" cy="421641"/>
                <a:chOff x="3331393" y="2349520"/>
                <a:chExt cx="3540221" cy="421641"/>
              </a:xfrm>
            </p:grpSpPr>
            <p:grpSp>
              <p:nvGrpSpPr>
                <p:cNvPr id="12" name="Groupe 11" title="Année 3">
                  <a:extLst>
                    <a:ext uri="{FF2B5EF4-FFF2-40B4-BE49-F238E27FC236}">
                      <a16:creationId xmlns:a16="http://schemas.microsoft.com/office/drawing/2014/main" id="{3F285DE4-D4F7-46DA-AB4A-CA9A01C3467F}"/>
                    </a:ext>
                  </a:extLst>
                </p:cNvPr>
                <p:cNvGrpSpPr/>
                <p:nvPr/>
              </p:nvGrpSpPr>
              <p:grpSpPr>
                <a:xfrm>
                  <a:off x="4783461" y="2349520"/>
                  <a:ext cx="2088153" cy="421641"/>
                  <a:chOff x="5886628" y="3119046"/>
                  <a:chExt cx="2784204" cy="562188"/>
                </a:xfrm>
                <a:gradFill flip="none" rotWithShape="1">
                  <a:gsLst>
                    <a:gs pos="0">
                      <a:schemeClr val="bg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7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cxnSp>
                <p:nvCxnSpPr>
                  <p:cNvPr id="118" name="Connecteur droit 117" title="Lignes Q">
                    <a:extLst>
                      <a:ext uri="{FF2B5EF4-FFF2-40B4-BE49-F238E27FC236}">
                        <a16:creationId xmlns:a16="http://schemas.microsoft.com/office/drawing/2014/main" id="{41B307BB-3402-4094-9F33-C702425765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90490" y="3119046"/>
                    <a:ext cx="0" cy="243160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5" name="Flèche : Droite 184" title="Flèche année">
                    <a:extLst>
                      <a:ext uri="{FF2B5EF4-FFF2-40B4-BE49-F238E27FC236}">
                        <a16:creationId xmlns:a16="http://schemas.microsoft.com/office/drawing/2014/main" id="{A7D364CD-A62A-4E74-A3A3-D45CADD6DED2}"/>
                      </a:ext>
                    </a:extLst>
                  </p:cNvPr>
                  <p:cNvSpPr/>
                  <p:nvPr/>
                </p:nvSpPr>
                <p:spPr>
                  <a:xfrm>
                    <a:off x="5886628" y="3325978"/>
                    <a:ext cx="2784204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20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6" name="Ovale 165" title="Quart de cercle arrière-plan">
                    <a:extLst>
                      <a:ext uri="{FF2B5EF4-FFF2-40B4-BE49-F238E27FC236}">
                        <a16:creationId xmlns:a16="http://schemas.microsoft.com/office/drawing/2014/main" id="{CD235FFC-6A0E-47AF-AC8F-20677EB444FC}"/>
                      </a:ext>
                    </a:extLst>
                  </p:cNvPr>
                  <p:cNvSpPr/>
                  <p:nvPr/>
                </p:nvSpPr>
                <p:spPr>
                  <a:xfrm>
                    <a:off x="8095938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5" name="Ovale 164" title="Quart de cercle arrière-plan">
                    <a:extLst>
                      <a:ext uri="{FF2B5EF4-FFF2-40B4-BE49-F238E27FC236}">
                        <a16:creationId xmlns:a16="http://schemas.microsoft.com/office/drawing/2014/main" id="{D7F66751-5B2A-464C-A0AD-37B9D94CCC55}"/>
                      </a:ext>
                    </a:extLst>
                  </p:cNvPr>
                  <p:cNvSpPr/>
                  <p:nvPr/>
                </p:nvSpPr>
                <p:spPr>
                  <a:xfrm>
                    <a:off x="7443121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4" name="Ovale 163" title="Quart de cercle arrière-plan">
                    <a:extLst>
                      <a:ext uri="{FF2B5EF4-FFF2-40B4-BE49-F238E27FC236}">
                        <a16:creationId xmlns:a16="http://schemas.microsoft.com/office/drawing/2014/main" id="{2BB6040F-EB4E-4310-BF98-25F47485E087}"/>
                      </a:ext>
                    </a:extLst>
                  </p:cNvPr>
                  <p:cNvSpPr/>
                  <p:nvPr/>
                </p:nvSpPr>
                <p:spPr>
                  <a:xfrm>
                    <a:off x="6791842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3" name="Ovale 162" title="Quart de cercle arrière-plan">
                    <a:extLst>
                      <a:ext uri="{FF2B5EF4-FFF2-40B4-BE49-F238E27FC236}">
                        <a16:creationId xmlns:a16="http://schemas.microsoft.com/office/drawing/2014/main" id="{CBAEC703-69EC-45A2-BB54-7EAC7D4E5E9C}"/>
                      </a:ext>
                    </a:extLst>
                  </p:cNvPr>
                  <p:cNvSpPr/>
                  <p:nvPr/>
                </p:nvSpPr>
                <p:spPr>
                  <a:xfrm>
                    <a:off x="6140756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5" name="Zone de texte 104" title="Numéro du trimestre">
                    <a:extLst>
                      <a:ext uri="{FF2B5EF4-FFF2-40B4-BE49-F238E27FC236}">
                        <a16:creationId xmlns:a16="http://schemas.microsoft.com/office/drawing/2014/main" id="{16EAD50A-0933-4C9C-95E6-08A076B32041}"/>
                      </a:ext>
                    </a:extLst>
                  </p:cNvPr>
                  <p:cNvSpPr txBox="1"/>
                  <p:nvPr/>
                </p:nvSpPr>
                <p:spPr>
                  <a:xfrm>
                    <a:off x="610677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</a:t>
                    </a:r>
                    <a:endParaRPr lang="fr-FR" sz="750" dirty="0">
                      <a:solidFill>
                        <a:schemeClr val="bg1">
                          <a:lumMod val="7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6" name="Zone de texte 105" title="Numéro du trimestre">
                    <a:extLst>
                      <a:ext uri="{FF2B5EF4-FFF2-40B4-BE49-F238E27FC236}">
                        <a16:creationId xmlns:a16="http://schemas.microsoft.com/office/drawing/2014/main" id="{1A5CBF37-8585-4DC5-9107-7C048ACE4F6B}"/>
                      </a:ext>
                    </a:extLst>
                  </p:cNvPr>
                  <p:cNvSpPr txBox="1"/>
                  <p:nvPr/>
                </p:nvSpPr>
                <p:spPr>
                  <a:xfrm>
                    <a:off x="675428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2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7" name="Zone de texte 106" title="Numéro du trimestre">
                    <a:extLst>
                      <a:ext uri="{FF2B5EF4-FFF2-40B4-BE49-F238E27FC236}">
                        <a16:creationId xmlns:a16="http://schemas.microsoft.com/office/drawing/2014/main" id="{1B2A0732-77CE-4CCD-9584-C8A3BD068222}"/>
                      </a:ext>
                    </a:extLst>
                  </p:cNvPr>
                  <p:cNvSpPr txBox="1"/>
                  <p:nvPr/>
                </p:nvSpPr>
                <p:spPr>
                  <a:xfrm>
                    <a:off x="740180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3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8" name="Zone de texte 107" title="Numéro du trimestre">
                    <a:extLst>
                      <a:ext uri="{FF2B5EF4-FFF2-40B4-BE49-F238E27FC236}">
                        <a16:creationId xmlns:a16="http://schemas.microsoft.com/office/drawing/2014/main" id="{D56C61BF-4889-44FB-9251-6B314A0F79CE}"/>
                      </a:ext>
                    </a:extLst>
                  </p:cNvPr>
                  <p:cNvSpPr txBox="1"/>
                  <p:nvPr/>
                </p:nvSpPr>
                <p:spPr>
                  <a:xfrm>
                    <a:off x="804931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4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</p:grpSp>
            <p:grpSp>
              <p:nvGrpSpPr>
                <p:cNvPr id="10" name="Groupe 9" title="Année 2">
                  <a:extLst>
                    <a:ext uri="{FF2B5EF4-FFF2-40B4-BE49-F238E27FC236}">
                      <a16:creationId xmlns:a16="http://schemas.microsoft.com/office/drawing/2014/main" id="{08CFCDD2-2F04-4844-95B5-E9B4F725068A}"/>
                    </a:ext>
                  </a:extLst>
                </p:cNvPr>
                <p:cNvGrpSpPr/>
                <p:nvPr/>
              </p:nvGrpSpPr>
              <p:grpSpPr>
                <a:xfrm>
                  <a:off x="3331393" y="2349520"/>
                  <a:ext cx="1588350" cy="421313"/>
                  <a:chOff x="3950537" y="3119046"/>
                  <a:chExt cx="2117800" cy="561751"/>
                </a:xfr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</p:grpSpPr>
              <p:sp>
                <p:nvSpPr>
                  <p:cNvPr id="131" name="Flèche : Droite 130" title="Flèche année">
                    <a:extLst>
                      <a:ext uri="{FF2B5EF4-FFF2-40B4-BE49-F238E27FC236}">
                        <a16:creationId xmlns:a16="http://schemas.microsoft.com/office/drawing/2014/main" id="{263DB357-E526-408B-9B3F-F017605849ED}"/>
                      </a:ext>
                    </a:extLst>
                  </p:cNvPr>
                  <p:cNvSpPr/>
                  <p:nvPr/>
                </p:nvSpPr>
                <p:spPr>
                  <a:xfrm>
                    <a:off x="3950537" y="3325541"/>
                    <a:ext cx="2117800" cy="355256"/>
                  </a:xfrm>
                  <a:prstGeom prst="rightArrow">
                    <a:avLst>
                      <a:gd name="adj1" fmla="val 100000"/>
                      <a:gd name="adj2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20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2" name="Ovale 161" title="Quart de cercle arrière-plan">
                    <a:extLst>
                      <a:ext uri="{FF2B5EF4-FFF2-40B4-BE49-F238E27FC236}">
                        <a16:creationId xmlns:a16="http://schemas.microsoft.com/office/drawing/2014/main" id="{DDADAC53-FEC9-400E-B7FC-72F25EF0FE21}"/>
                      </a:ext>
                    </a:extLst>
                  </p:cNvPr>
                  <p:cNvSpPr/>
                  <p:nvPr/>
                </p:nvSpPr>
                <p:spPr>
                  <a:xfrm>
                    <a:off x="5494904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1" name="Ovale 160" title="Quart de cercle arrière-plan">
                    <a:extLst>
                      <a:ext uri="{FF2B5EF4-FFF2-40B4-BE49-F238E27FC236}">
                        <a16:creationId xmlns:a16="http://schemas.microsoft.com/office/drawing/2014/main" id="{EC0BAC80-DECA-4286-9763-E1B32B824792}"/>
                      </a:ext>
                    </a:extLst>
                  </p:cNvPr>
                  <p:cNvSpPr/>
                  <p:nvPr/>
                </p:nvSpPr>
                <p:spPr>
                  <a:xfrm>
                    <a:off x="4845879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60" name="Ovale 159" title="Quart de cercle arrière-plan">
                    <a:extLst>
                      <a:ext uri="{FF2B5EF4-FFF2-40B4-BE49-F238E27FC236}">
                        <a16:creationId xmlns:a16="http://schemas.microsoft.com/office/drawing/2014/main" id="{83C4B4F8-27D7-41DD-896D-A1B91FF462FD}"/>
                      </a:ext>
                    </a:extLst>
                  </p:cNvPr>
                  <p:cNvSpPr/>
                  <p:nvPr/>
                </p:nvSpPr>
                <p:spPr>
                  <a:xfrm>
                    <a:off x="4209357" y="3403274"/>
                    <a:ext cx="211582" cy="21158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fr-FR" sz="1350" dirty="0">
                      <a:latin typeface="Trebuchet MS" panose="020B0603020202020204" pitchFamily="34" charset="0"/>
                    </a:endParaRPr>
                  </a:p>
                </p:txBody>
              </p:sp>
              <p:cxnSp>
                <p:nvCxnSpPr>
                  <p:cNvPr id="47" name="Connecteur droit 46" title="Lignes Q">
                    <a:extLst>
                      <a:ext uri="{FF2B5EF4-FFF2-40B4-BE49-F238E27FC236}">
                        <a16:creationId xmlns:a16="http://schemas.microsoft.com/office/drawing/2014/main" id="{662638A0-3098-431F-BE5E-612EF4623E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99219" y="3119046"/>
                    <a:ext cx="0" cy="206932"/>
                  </a:xfrm>
                  <a:prstGeom prst="line">
                    <a:avLst/>
                  </a:prstGeom>
                  <a:grpFill/>
                  <a:ln cmpd="sng">
                    <a:solidFill>
                      <a:schemeClr val="bg1">
                        <a:lumMod val="85000"/>
                      </a:schemeClr>
                    </a:solidFill>
                    <a:prstDash val="sysDash"/>
                    <a:headEnd type="none" w="sm" len="sm"/>
                    <a:tailEnd type="non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" name="Zone de texte 101" title="Numéro du trimestre">
                    <a:extLst>
                      <a:ext uri="{FF2B5EF4-FFF2-40B4-BE49-F238E27FC236}">
                        <a16:creationId xmlns:a16="http://schemas.microsoft.com/office/drawing/2014/main" id="{99123C15-08DD-4459-98C8-FB1D88A48434}"/>
                      </a:ext>
                    </a:extLst>
                  </p:cNvPr>
                  <p:cNvSpPr txBox="1"/>
                  <p:nvPr/>
                </p:nvSpPr>
                <p:spPr>
                  <a:xfrm>
                    <a:off x="4198898" y="3405425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10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3" name="Zone de texte 102" title="Numéro du trimestre">
                    <a:extLst>
                      <a:ext uri="{FF2B5EF4-FFF2-40B4-BE49-F238E27FC236}">
                        <a16:creationId xmlns:a16="http://schemas.microsoft.com/office/drawing/2014/main" id="{702C22D6-E9B8-49C2-813B-3220EF5976F5}"/>
                      </a:ext>
                    </a:extLst>
                  </p:cNvPr>
                  <p:cNvSpPr txBox="1"/>
                  <p:nvPr/>
                </p:nvSpPr>
                <p:spPr>
                  <a:xfrm>
                    <a:off x="4811740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11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  <p:sp>
                <p:nvSpPr>
                  <p:cNvPr id="104" name="Zone de texte 103" title="Numéro du trimestre">
                    <a:extLst>
                      <a:ext uri="{FF2B5EF4-FFF2-40B4-BE49-F238E27FC236}">
                        <a16:creationId xmlns:a16="http://schemas.microsoft.com/office/drawing/2014/main" id="{71DFD606-8479-465C-B5A5-ACC2FD6A05AD}"/>
                      </a:ext>
                    </a:extLst>
                  </p:cNvPr>
                  <p:cNvSpPr txBox="1"/>
                  <p:nvPr/>
                </p:nvSpPr>
                <p:spPr>
                  <a:xfrm>
                    <a:off x="5459255" y="3431169"/>
                    <a:ext cx="288000" cy="144000"/>
                  </a:xfrm>
                  <a:prstGeom prst="rect">
                    <a:avLst/>
                  </a:prstGeom>
                  <a:grpFill/>
                </p:spPr>
                <p:txBody>
                  <a:bodyPr wrap="square" lIns="0" tIns="0" rIns="0" bIns="0" rtlCol="0" anchor="ctr">
                    <a:noAutofit/>
                  </a:bodyPr>
                  <a:lstStyle/>
                  <a:p>
                    <a:pPr algn="ctr" rtl="0"/>
                    <a:r>
                      <a:rPr lang="fr-FR" sz="75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 panose="020B0603020202020204" pitchFamily="34" charset="0"/>
                      </a:rPr>
                      <a:t>12</a:t>
                    </a:r>
                    <a:endParaRPr lang="fr-FR" sz="75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rebuchet MS" panose="020B060302020202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6" name="Flèche droite 5"/>
          <p:cNvSpPr/>
          <p:nvPr/>
        </p:nvSpPr>
        <p:spPr>
          <a:xfrm>
            <a:off x="117208" y="132226"/>
            <a:ext cx="298607" cy="24792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cxnSp>
        <p:nvCxnSpPr>
          <p:cNvPr id="15" name="Connecteur droit 14" title="Lignes Q">
            <a:extLst>
              <a:ext uri="{FF2B5EF4-FFF2-40B4-BE49-F238E27FC236}">
                <a16:creationId xmlns:a16="http://schemas.microsoft.com/office/drawing/2014/main" id="{A6A60AFA-9E9A-3F97-CF5D-96EDBCAE2653}"/>
              </a:ext>
            </a:extLst>
          </p:cNvPr>
          <p:cNvCxnSpPr>
            <a:cxnSpLocks/>
          </p:cNvCxnSpPr>
          <p:nvPr/>
        </p:nvCxnSpPr>
        <p:spPr>
          <a:xfrm flipH="1">
            <a:off x="1339934" y="2633885"/>
            <a:ext cx="5302" cy="172762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cmpd="sng">
            <a:solidFill>
              <a:schemeClr val="bg1">
                <a:lumMod val="8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FB1C1BA7-F182-C40F-FB94-D7C296BEA1CC}"/>
              </a:ext>
            </a:extLst>
          </p:cNvPr>
          <p:cNvGrpSpPr/>
          <p:nvPr/>
        </p:nvGrpSpPr>
        <p:grpSpPr>
          <a:xfrm>
            <a:off x="7791186" y="2309454"/>
            <a:ext cx="1285100" cy="476721"/>
            <a:chOff x="8170590" y="2159329"/>
            <a:chExt cx="1285100" cy="476721"/>
          </a:xfrm>
        </p:grpSpPr>
        <p:grpSp>
          <p:nvGrpSpPr>
            <p:cNvPr id="233" name="Groupe 232" title="Texte de jalon">
              <a:extLst>
                <a:ext uri="{FF2B5EF4-FFF2-40B4-BE49-F238E27FC236}">
                  <a16:creationId xmlns:a16="http://schemas.microsoft.com/office/drawing/2014/main" id="{7B7DEB6E-6A82-D767-5DE7-A28A3F7715A0}"/>
                </a:ext>
              </a:extLst>
            </p:cNvPr>
            <p:cNvGrpSpPr/>
            <p:nvPr/>
          </p:nvGrpSpPr>
          <p:grpSpPr>
            <a:xfrm>
              <a:off x="8302688" y="2272315"/>
              <a:ext cx="1153002" cy="363735"/>
              <a:chOff x="10179048" y="4387699"/>
              <a:chExt cx="1537339" cy="484981"/>
            </a:xfrm>
          </p:grpSpPr>
          <p:sp>
            <p:nvSpPr>
              <p:cNvPr id="43" name="Zone de texte 171">
                <a:extLst>
                  <a:ext uri="{FF2B5EF4-FFF2-40B4-BE49-F238E27FC236}">
                    <a16:creationId xmlns:a16="http://schemas.microsoft.com/office/drawing/2014/main" id="{EBF0FAE3-B946-B5AC-8D76-B634BEAD2C43}"/>
                  </a:ext>
                </a:extLst>
              </p:cNvPr>
              <p:cNvSpPr txBox="1"/>
              <p:nvPr/>
            </p:nvSpPr>
            <p:spPr>
              <a:xfrm>
                <a:off x="10421606" y="4387699"/>
                <a:ext cx="129478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rtl="0"/>
                <a:r>
                  <a:rPr lang="fr-FR" sz="900" b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24 March 2026</a:t>
                </a:r>
              </a:p>
            </p:txBody>
          </p:sp>
          <p:sp>
            <p:nvSpPr>
              <p:cNvPr id="44" name="Zone de texte 172">
                <a:extLst>
                  <a:ext uri="{FF2B5EF4-FFF2-40B4-BE49-F238E27FC236}">
                    <a16:creationId xmlns:a16="http://schemas.microsoft.com/office/drawing/2014/main" id="{01AB4648-6B5A-355F-9792-AB2E790C8D7D}"/>
                  </a:ext>
                </a:extLst>
              </p:cNvPr>
              <p:cNvSpPr txBox="1"/>
              <p:nvPr/>
            </p:nvSpPr>
            <p:spPr>
              <a:xfrm>
                <a:off x="10179048" y="4636942"/>
                <a:ext cx="1294782" cy="2357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rtl="0"/>
                <a:r>
                  <a:rPr lang="fr-FR" sz="750" b="1" dirty="0">
                    <a:solidFill>
                      <a:srgbClr val="00B050"/>
                    </a:solidFill>
                    <a:latin typeface="Trebuchet MS" panose="020B0603020202020204" pitchFamily="34" charset="0"/>
                  </a:rPr>
                  <a:t>Cycle 198</a:t>
                </a:r>
              </a:p>
            </p:txBody>
          </p:sp>
        </p:grpSp>
        <p:grpSp>
          <p:nvGrpSpPr>
            <p:cNvPr id="234" name="Groupe 233" title="Icône de drapeau Aujourd’hui">
              <a:extLst>
                <a:ext uri="{FF2B5EF4-FFF2-40B4-BE49-F238E27FC236}">
                  <a16:creationId xmlns:a16="http://schemas.microsoft.com/office/drawing/2014/main" id="{17EBBD84-E2CE-6CE2-DEE1-4D03E3E89E30}"/>
                </a:ext>
              </a:extLst>
            </p:cNvPr>
            <p:cNvGrpSpPr/>
            <p:nvPr/>
          </p:nvGrpSpPr>
          <p:grpSpPr>
            <a:xfrm>
              <a:off x="8170590" y="2159329"/>
              <a:ext cx="346976" cy="324533"/>
              <a:chOff x="10636752" y="2652807"/>
              <a:chExt cx="296963" cy="296963"/>
            </a:xfrm>
            <a:solidFill>
              <a:srgbClr val="00B050"/>
            </a:solidFill>
          </p:grpSpPr>
          <p:sp>
            <p:nvSpPr>
              <p:cNvPr id="235" name="Ovale 168">
                <a:extLst>
                  <a:ext uri="{FF2B5EF4-FFF2-40B4-BE49-F238E27FC236}">
                    <a16:creationId xmlns:a16="http://schemas.microsoft.com/office/drawing/2014/main" id="{260782E1-BB3A-ACC5-52E9-79B5783758B1}"/>
                  </a:ext>
                </a:extLst>
              </p:cNvPr>
              <p:cNvSpPr/>
              <p:nvPr/>
            </p:nvSpPr>
            <p:spPr>
              <a:xfrm>
                <a:off x="10636752" y="2652807"/>
                <a:ext cx="296963" cy="296963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rtl="0"/>
                <a:endParaRPr lang="fr-FR" sz="4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rebuchet MS" panose="020B0603020202020204" pitchFamily="34" charset="0"/>
                </a:endParaRPr>
              </a:p>
            </p:txBody>
          </p:sp>
          <p:pic>
            <p:nvPicPr>
              <p:cNvPr id="236" name="Graphisme 178" title="Icône de drapeau">
                <a:extLst>
                  <a:ext uri="{FF2B5EF4-FFF2-40B4-BE49-F238E27FC236}">
                    <a16:creationId xmlns:a16="http://schemas.microsoft.com/office/drawing/2014/main" id="{9B1B6586-5560-305C-8A3F-18871C873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710818" y="2711289"/>
                <a:ext cx="149367" cy="168956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94" name="Groupe 93">
            <a:extLst>
              <a:ext uri="{FF2B5EF4-FFF2-40B4-BE49-F238E27FC236}">
                <a16:creationId xmlns:a16="http://schemas.microsoft.com/office/drawing/2014/main" id="{8D4222D3-A5DF-054D-A384-EC6E28F10F8B}"/>
              </a:ext>
            </a:extLst>
          </p:cNvPr>
          <p:cNvGrpSpPr/>
          <p:nvPr/>
        </p:nvGrpSpPr>
        <p:grpSpPr>
          <a:xfrm>
            <a:off x="1662402" y="2799886"/>
            <a:ext cx="920333" cy="569699"/>
            <a:chOff x="1732503" y="2709755"/>
            <a:chExt cx="971087" cy="569699"/>
          </a:xfrm>
        </p:grpSpPr>
        <p:pic>
          <p:nvPicPr>
            <p:cNvPr id="74" name="Image 73">
              <a:extLst>
                <a:ext uri="{FF2B5EF4-FFF2-40B4-BE49-F238E27FC236}">
                  <a16:creationId xmlns:a16="http://schemas.microsoft.com/office/drawing/2014/main" id="{BCC80AB7-F96D-7B29-94CA-DD39EC9B5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6702" y="2709755"/>
              <a:ext cx="457966" cy="45796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5" name="Zone de texte 171">
              <a:extLst>
                <a:ext uri="{FF2B5EF4-FFF2-40B4-BE49-F238E27FC236}">
                  <a16:creationId xmlns:a16="http://schemas.microsoft.com/office/drawing/2014/main" id="{EAFDA4C0-FD56-46BA-A34A-B01849F83277}"/>
                </a:ext>
              </a:extLst>
            </p:cNvPr>
            <p:cNvSpPr txBox="1"/>
            <p:nvPr/>
          </p:nvSpPr>
          <p:spPr>
            <a:xfrm>
              <a:off x="1732503" y="3140955"/>
              <a:ext cx="971087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rtl="0"/>
              <a:r>
                <a:rPr lang="fr-FR" sz="900" b="1" dirty="0">
                  <a:solidFill>
                    <a:srgbClr val="E60000"/>
                  </a:solidFill>
                  <a:latin typeface="Trebuchet MS" panose="020B0603020202020204" pitchFamily="34" charset="0"/>
                </a:rPr>
                <a:t>28 </a:t>
              </a:r>
              <a:r>
                <a:rPr lang="fr-FR" sz="900" b="1" dirty="0" err="1">
                  <a:solidFill>
                    <a:srgbClr val="E60000"/>
                  </a:solidFill>
                  <a:latin typeface="Trebuchet MS" panose="020B0603020202020204" pitchFamily="34" charset="0"/>
                </a:rPr>
                <a:t>October</a:t>
              </a:r>
              <a:r>
                <a:rPr lang="fr-FR" sz="900" b="1" dirty="0">
                  <a:solidFill>
                    <a:srgbClr val="E60000"/>
                  </a:solidFill>
                  <a:latin typeface="Trebuchet MS" panose="020B0603020202020204" pitchFamily="34" charset="0"/>
                </a:rPr>
                <a:t> 2025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8BA60C1-B857-9F58-9B79-2DAA208DC579}"/>
              </a:ext>
            </a:extLst>
          </p:cNvPr>
          <p:cNvGrpSpPr/>
          <p:nvPr/>
        </p:nvGrpSpPr>
        <p:grpSpPr>
          <a:xfrm>
            <a:off x="2313379" y="1777738"/>
            <a:ext cx="1108530" cy="573911"/>
            <a:chOff x="2983021" y="2947100"/>
            <a:chExt cx="1075702" cy="268312"/>
          </a:xfrm>
        </p:grpSpPr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2F1AE095-AE6B-0CF4-5BBF-A01E6BC95550}"/>
                </a:ext>
              </a:extLst>
            </p:cNvPr>
            <p:cNvGrpSpPr/>
            <p:nvPr/>
          </p:nvGrpSpPr>
          <p:grpSpPr>
            <a:xfrm>
              <a:off x="2983021" y="2947100"/>
              <a:ext cx="1075702" cy="268312"/>
              <a:chOff x="2887678" y="3075673"/>
              <a:chExt cx="1130518" cy="287074"/>
            </a:xfrm>
          </p:grpSpPr>
          <p:sp>
            <p:nvSpPr>
              <p:cNvPr id="88" name="Flèche droite à entaille 87"/>
              <p:cNvSpPr/>
              <p:nvPr/>
            </p:nvSpPr>
            <p:spPr>
              <a:xfrm>
                <a:off x="2887678" y="3075673"/>
                <a:ext cx="1130518" cy="228567"/>
              </a:xfrm>
              <a:prstGeom prst="notchedRightArrow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68" name="Zone de texte 60">
                <a:extLst>
                  <a:ext uri="{FF2B5EF4-FFF2-40B4-BE49-F238E27FC236}">
                    <a16:creationId xmlns:a16="http://schemas.microsoft.com/office/drawing/2014/main" id="{82C47FFE-295E-6C1E-BA6A-F2C4792807D2}"/>
                  </a:ext>
                </a:extLst>
              </p:cNvPr>
              <p:cNvSpPr txBox="1"/>
              <p:nvPr/>
            </p:nvSpPr>
            <p:spPr>
              <a:xfrm>
                <a:off x="3008791" y="3247331"/>
                <a:ext cx="729830" cy="11541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12nov-10dec</a:t>
                </a:r>
              </a:p>
            </p:txBody>
          </p:sp>
        </p:grpSp>
        <p:sp>
          <p:nvSpPr>
            <p:cNvPr id="237" name="ZoneTexte 236">
              <a:extLst>
                <a:ext uri="{FF2B5EF4-FFF2-40B4-BE49-F238E27FC236}">
                  <a16:creationId xmlns:a16="http://schemas.microsoft.com/office/drawing/2014/main" id="{0138597A-52DD-0506-FA9F-29FCD9F8F07B}"/>
                </a:ext>
              </a:extLst>
            </p:cNvPr>
            <p:cNvSpPr txBox="1"/>
            <p:nvPr/>
          </p:nvSpPr>
          <p:spPr>
            <a:xfrm>
              <a:off x="3203551" y="2996366"/>
              <a:ext cx="5827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DDG H13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8AB1DAD-E69A-5673-3B85-84A26091EDE0}"/>
              </a:ext>
            </a:extLst>
          </p:cNvPr>
          <p:cNvGrpSpPr/>
          <p:nvPr/>
        </p:nvGrpSpPr>
        <p:grpSpPr>
          <a:xfrm>
            <a:off x="5593462" y="2260599"/>
            <a:ext cx="1111164" cy="511884"/>
            <a:chOff x="5603830" y="2836278"/>
            <a:chExt cx="1075702" cy="435708"/>
          </a:xfrm>
        </p:grpSpPr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1B0A82FF-3F42-EE03-57CC-A008B1DE35A8}"/>
                </a:ext>
              </a:extLst>
            </p:cNvPr>
            <p:cNvGrpSpPr/>
            <p:nvPr/>
          </p:nvGrpSpPr>
          <p:grpSpPr>
            <a:xfrm>
              <a:off x="5603830" y="2836278"/>
              <a:ext cx="1075702" cy="402602"/>
              <a:chOff x="2871675" y="2940064"/>
              <a:chExt cx="1130518" cy="430754"/>
            </a:xfrm>
          </p:grpSpPr>
          <p:sp>
            <p:nvSpPr>
              <p:cNvPr id="81" name="Flèche droite à entaille 87">
                <a:extLst>
                  <a:ext uri="{FF2B5EF4-FFF2-40B4-BE49-F238E27FC236}">
                    <a16:creationId xmlns:a16="http://schemas.microsoft.com/office/drawing/2014/main" id="{CD259ABD-2F36-2981-E49D-E04CDEFE3668}"/>
                  </a:ext>
                </a:extLst>
              </p:cNvPr>
              <p:cNvSpPr/>
              <p:nvPr/>
            </p:nvSpPr>
            <p:spPr>
              <a:xfrm>
                <a:off x="2871675" y="2940064"/>
                <a:ext cx="1130518" cy="416943"/>
              </a:xfrm>
              <a:prstGeom prst="notchedRightArrow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/>
              </a:p>
            </p:txBody>
          </p:sp>
          <p:sp>
            <p:nvSpPr>
              <p:cNvPr id="82" name="Zone de texte 60">
                <a:extLst>
                  <a:ext uri="{FF2B5EF4-FFF2-40B4-BE49-F238E27FC236}">
                    <a16:creationId xmlns:a16="http://schemas.microsoft.com/office/drawing/2014/main" id="{689209BF-1150-CD94-F1D0-BE17CCC9889A}"/>
                  </a:ext>
                </a:extLst>
              </p:cNvPr>
              <p:cNvSpPr txBox="1"/>
              <p:nvPr/>
            </p:nvSpPr>
            <p:spPr>
              <a:xfrm>
                <a:off x="3008791" y="3247331"/>
                <a:ext cx="729830" cy="1234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189"/>
                <a:r>
                  <a:rPr lang="en-GB" sz="750" dirty="0">
                    <a:solidFill>
                      <a:srgbClr val="000000"/>
                    </a:solidFill>
                    <a:latin typeface="Gill Sans MT"/>
                  </a:rPr>
                  <a:t>21jan-25fev</a:t>
                </a:r>
              </a:p>
            </p:txBody>
          </p:sp>
        </p:grp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3C041F56-64B9-1ACF-3EF0-31B7C4387136}"/>
                </a:ext>
              </a:extLst>
            </p:cNvPr>
            <p:cNvSpPr txBox="1"/>
            <p:nvPr/>
          </p:nvSpPr>
          <p:spPr>
            <a:xfrm>
              <a:off x="5814580" y="2933432"/>
              <a:ext cx="582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DDG H10</a:t>
              </a:r>
            </a:p>
            <a:p>
              <a:endParaRPr lang="fr-FR" sz="800" b="1" dirty="0"/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67EA2806-ED4F-25D9-9B82-1544A40E1275}"/>
              </a:ext>
            </a:extLst>
          </p:cNvPr>
          <p:cNvGrpSpPr/>
          <p:nvPr/>
        </p:nvGrpSpPr>
        <p:grpSpPr>
          <a:xfrm>
            <a:off x="1145758" y="3435371"/>
            <a:ext cx="1094076" cy="508555"/>
            <a:chOff x="2888443" y="4363079"/>
            <a:chExt cx="1608251" cy="509886"/>
          </a:xfrm>
        </p:grpSpPr>
        <p:sp>
          <p:nvSpPr>
            <p:cNvPr id="7" name="Flèche droite à entaille 3">
              <a:extLst>
                <a:ext uri="{FF2B5EF4-FFF2-40B4-BE49-F238E27FC236}">
                  <a16:creationId xmlns:a16="http://schemas.microsoft.com/office/drawing/2014/main" id="{7B0FAFA3-5E0B-1DAA-305C-E419F8F65C7B}"/>
                </a:ext>
              </a:extLst>
            </p:cNvPr>
            <p:cNvSpPr/>
            <p:nvPr/>
          </p:nvSpPr>
          <p:spPr>
            <a:xfrm>
              <a:off x="2888443" y="4363079"/>
              <a:ext cx="1608251" cy="489450"/>
            </a:xfrm>
            <a:prstGeom prst="notchedRightArrow">
              <a:avLst/>
            </a:prstGeom>
            <a:solidFill>
              <a:srgbClr val="CC0099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Disassembly</a:t>
              </a:r>
              <a:endParaRPr lang="fr-FR" sz="8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01" name="Zone de texte 60">
              <a:extLst>
                <a:ext uri="{FF2B5EF4-FFF2-40B4-BE49-F238E27FC236}">
                  <a16:creationId xmlns:a16="http://schemas.microsoft.com/office/drawing/2014/main" id="{343D39FB-6A4A-7D89-605D-887EF23C1208}"/>
                </a:ext>
              </a:extLst>
            </p:cNvPr>
            <p:cNvSpPr txBox="1"/>
            <p:nvPr/>
          </p:nvSpPr>
          <p:spPr>
            <a:xfrm>
              <a:off x="3141328" y="4765243"/>
              <a:ext cx="907614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00" dirty="0">
                  <a:solidFill>
                    <a:srgbClr val="000000"/>
                  </a:solidFill>
                  <a:latin typeface="Gill Sans MT"/>
                </a:rPr>
                <a:t>18oct-24oct</a:t>
              </a:r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3262BF7F-37CD-3493-B9DD-E53480DBF40E}"/>
              </a:ext>
            </a:extLst>
          </p:cNvPr>
          <p:cNvGrpSpPr/>
          <p:nvPr/>
        </p:nvGrpSpPr>
        <p:grpSpPr>
          <a:xfrm>
            <a:off x="2135214" y="3429133"/>
            <a:ext cx="1122187" cy="506448"/>
            <a:chOff x="2414961" y="1597567"/>
            <a:chExt cx="1534042" cy="288452"/>
          </a:xfrm>
        </p:grpSpPr>
        <p:sp>
          <p:nvSpPr>
            <p:cNvPr id="8" name="Flèche droite à entaille 3">
              <a:extLst>
                <a:ext uri="{FF2B5EF4-FFF2-40B4-BE49-F238E27FC236}">
                  <a16:creationId xmlns:a16="http://schemas.microsoft.com/office/drawing/2014/main" id="{80899FF0-1B6A-C49F-C9B1-2B992D43EA15}"/>
                </a:ext>
              </a:extLst>
            </p:cNvPr>
            <p:cNvSpPr/>
            <p:nvPr/>
          </p:nvSpPr>
          <p:spPr>
            <a:xfrm>
              <a:off x="2414961" y="1597567"/>
              <a:ext cx="1534042" cy="278043"/>
            </a:xfrm>
            <a:prstGeom prst="notchedRightArrow">
              <a:avLst/>
            </a:prstGeom>
            <a:solidFill>
              <a:srgbClr val="7030A0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Disassembly</a:t>
              </a:r>
              <a:endParaRPr lang="fr-FR" sz="8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15" name="Zone de texte 60">
              <a:extLst>
                <a:ext uri="{FF2B5EF4-FFF2-40B4-BE49-F238E27FC236}">
                  <a16:creationId xmlns:a16="http://schemas.microsoft.com/office/drawing/2014/main" id="{BBB4182B-F155-9A10-D039-296734C3DE9A}"/>
                </a:ext>
              </a:extLst>
            </p:cNvPr>
            <p:cNvSpPr txBox="1"/>
            <p:nvPr/>
          </p:nvSpPr>
          <p:spPr>
            <a:xfrm>
              <a:off x="2606894" y="1824825"/>
              <a:ext cx="839965" cy="611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00" dirty="0">
                  <a:solidFill>
                    <a:srgbClr val="000000"/>
                  </a:solidFill>
                  <a:latin typeface="Gill Sans MT"/>
                </a:rPr>
                <a:t>27oct-17nov</a:t>
              </a:r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FA2A1FB3-FA37-4DC3-6B48-ECFC41A55430}"/>
              </a:ext>
            </a:extLst>
          </p:cNvPr>
          <p:cNvGrpSpPr/>
          <p:nvPr/>
        </p:nvGrpSpPr>
        <p:grpSpPr>
          <a:xfrm>
            <a:off x="2952800" y="3437478"/>
            <a:ext cx="2487587" cy="506448"/>
            <a:chOff x="2414961" y="1597567"/>
            <a:chExt cx="1534042" cy="288452"/>
          </a:xfrm>
        </p:grpSpPr>
        <p:sp>
          <p:nvSpPr>
            <p:cNvPr id="120" name="Flèche droite à entaille 3">
              <a:extLst>
                <a:ext uri="{FF2B5EF4-FFF2-40B4-BE49-F238E27FC236}">
                  <a16:creationId xmlns:a16="http://schemas.microsoft.com/office/drawing/2014/main" id="{E3849D4F-9F7B-620F-81C5-B709AB0415A8}"/>
                </a:ext>
              </a:extLst>
            </p:cNvPr>
            <p:cNvSpPr/>
            <p:nvPr/>
          </p:nvSpPr>
          <p:spPr>
            <a:xfrm>
              <a:off x="2414961" y="1597567"/>
              <a:ext cx="1534042" cy="278043"/>
            </a:xfrm>
            <a:prstGeom prst="notchedRightArrow">
              <a:avLst/>
            </a:prstGeom>
            <a:solidFill>
              <a:srgbClr val="7030A0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ZCR Installation</a:t>
              </a:r>
              <a:endParaRPr lang="fr-FR" sz="8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21" name="Zone de texte 60">
              <a:extLst>
                <a:ext uri="{FF2B5EF4-FFF2-40B4-BE49-F238E27FC236}">
                  <a16:creationId xmlns:a16="http://schemas.microsoft.com/office/drawing/2014/main" id="{741957CE-5939-F0A1-F9ED-EE7048D5EE09}"/>
                </a:ext>
              </a:extLst>
            </p:cNvPr>
            <p:cNvSpPr txBox="1"/>
            <p:nvPr/>
          </p:nvSpPr>
          <p:spPr>
            <a:xfrm>
              <a:off x="2752417" y="1824825"/>
              <a:ext cx="694443" cy="611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00" dirty="0">
                  <a:solidFill>
                    <a:srgbClr val="000000"/>
                  </a:solidFill>
                  <a:latin typeface="Gill Sans MT"/>
                </a:rPr>
                <a:t>18nov-20jan</a:t>
              </a:r>
            </a:p>
          </p:txBody>
        </p:sp>
      </p:grpSp>
      <p:grpSp>
        <p:nvGrpSpPr>
          <p:cNvPr id="122" name="Groupe 121">
            <a:extLst>
              <a:ext uri="{FF2B5EF4-FFF2-40B4-BE49-F238E27FC236}">
                <a16:creationId xmlns:a16="http://schemas.microsoft.com/office/drawing/2014/main" id="{E1B6F205-573B-596C-7F20-8AF75D181C80}"/>
              </a:ext>
            </a:extLst>
          </p:cNvPr>
          <p:cNvGrpSpPr/>
          <p:nvPr/>
        </p:nvGrpSpPr>
        <p:grpSpPr>
          <a:xfrm>
            <a:off x="5336834" y="3443351"/>
            <a:ext cx="1793596" cy="506448"/>
            <a:chOff x="2414961" y="1597567"/>
            <a:chExt cx="1534042" cy="288452"/>
          </a:xfrm>
        </p:grpSpPr>
        <p:sp>
          <p:nvSpPr>
            <p:cNvPr id="123" name="Flèche droite à entaille 3">
              <a:extLst>
                <a:ext uri="{FF2B5EF4-FFF2-40B4-BE49-F238E27FC236}">
                  <a16:creationId xmlns:a16="http://schemas.microsoft.com/office/drawing/2014/main" id="{FDD4084A-E2F0-21A2-B760-9C603B51A001}"/>
                </a:ext>
              </a:extLst>
            </p:cNvPr>
            <p:cNvSpPr/>
            <p:nvPr/>
          </p:nvSpPr>
          <p:spPr>
            <a:xfrm>
              <a:off x="2414961" y="1597567"/>
              <a:ext cx="1534042" cy="278043"/>
            </a:xfrm>
            <a:prstGeom prst="notchedRightArrow">
              <a:avLst/>
            </a:prstGeom>
            <a:solidFill>
              <a:srgbClr val="7030A0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 Reassembly + Guides</a:t>
              </a:r>
              <a:endParaRPr lang="fr-FR" sz="8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24" name="Zone de texte 60">
              <a:extLst>
                <a:ext uri="{FF2B5EF4-FFF2-40B4-BE49-F238E27FC236}">
                  <a16:creationId xmlns:a16="http://schemas.microsoft.com/office/drawing/2014/main" id="{FB7646E3-A830-94EE-D9BD-8D960F07D653}"/>
                </a:ext>
              </a:extLst>
            </p:cNvPr>
            <p:cNvSpPr txBox="1"/>
            <p:nvPr/>
          </p:nvSpPr>
          <p:spPr>
            <a:xfrm>
              <a:off x="2752417" y="1824825"/>
              <a:ext cx="694443" cy="611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00" dirty="0">
                  <a:solidFill>
                    <a:srgbClr val="000000"/>
                  </a:solidFill>
                  <a:latin typeface="Gill Sans MT"/>
                </a:rPr>
                <a:t>21jan-5mar</a:t>
              </a:r>
            </a:p>
          </p:txBody>
        </p:sp>
      </p:grp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539CAD61-8C11-8117-FEAE-BBBBEA94249D}"/>
              </a:ext>
            </a:extLst>
          </p:cNvPr>
          <p:cNvGrpSpPr/>
          <p:nvPr/>
        </p:nvGrpSpPr>
        <p:grpSpPr>
          <a:xfrm>
            <a:off x="7010541" y="3443351"/>
            <a:ext cx="1316772" cy="508555"/>
            <a:chOff x="2888443" y="4363079"/>
            <a:chExt cx="1608251" cy="509886"/>
          </a:xfrm>
        </p:grpSpPr>
        <p:sp>
          <p:nvSpPr>
            <p:cNvPr id="129" name="Flèche droite à entaille 3">
              <a:extLst>
                <a:ext uri="{FF2B5EF4-FFF2-40B4-BE49-F238E27FC236}">
                  <a16:creationId xmlns:a16="http://schemas.microsoft.com/office/drawing/2014/main" id="{FAC6D77C-5AA1-D43C-5C4B-8C8018592AD1}"/>
                </a:ext>
              </a:extLst>
            </p:cNvPr>
            <p:cNvSpPr/>
            <p:nvPr/>
          </p:nvSpPr>
          <p:spPr>
            <a:xfrm>
              <a:off x="2888443" y="4363079"/>
              <a:ext cx="1608251" cy="489450"/>
            </a:xfrm>
            <a:prstGeom prst="notchedRightArrow">
              <a:avLst/>
            </a:prstGeom>
            <a:solidFill>
              <a:srgbClr val="CC0099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Reassembly</a:t>
              </a:r>
              <a:endParaRPr lang="fr-FR" sz="8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0" name="Zone de texte 60">
              <a:extLst>
                <a:ext uri="{FF2B5EF4-FFF2-40B4-BE49-F238E27FC236}">
                  <a16:creationId xmlns:a16="http://schemas.microsoft.com/office/drawing/2014/main" id="{83052236-F477-E9D5-FBAB-3E7B7A69916D}"/>
                </a:ext>
              </a:extLst>
            </p:cNvPr>
            <p:cNvSpPr txBox="1"/>
            <p:nvPr/>
          </p:nvSpPr>
          <p:spPr>
            <a:xfrm>
              <a:off x="3141328" y="4765243"/>
              <a:ext cx="907614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00" dirty="0">
                  <a:solidFill>
                    <a:srgbClr val="000000"/>
                  </a:solidFill>
                  <a:latin typeface="Gill Sans MT"/>
                </a:rPr>
                <a:t>06mar-14apr</a:t>
              </a:r>
            </a:p>
          </p:txBody>
        </p:sp>
      </p:grp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A39BDE58-1F9E-32F2-F652-CF79CACB91BF}"/>
              </a:ext>
            </a:extLst>
          </p:cNvPr>
          <p:cNvGrpSpPr/>
          <p:nvPr/>
        </p:nvGrpSpPr>
        <p:grpSpPr>
          <a:xfrm>
            <a:off x="3321758" y="1772588"/>
            <a:ext cx="2334237" cy="477706"/>
            <a:chOff x="2417381" y="1626114"/>
            <a:chExt cx="1520229" cy="240105"/>
          </a:xfrm>
          <a:solidFill>
            <a:schemeClr val="accent4">
              <a:lumMod val="75000"/>
            </a:schemeClr>
          </a:solidFill>
        </p:grpSpPr>
        <p:sp>
          <p:nvSpPr>
            <p:cNvPr id="142" name="Flèche droite à entaille 3">
              <a:extLst>
                <a:ext uri="{FF2B5EF4-FFF2-40B4-BE49-F238E27FC236}">
                  <a16:creationId xmlns:a16="http://schemas.microsoft.com/office/drawing/2014/main" id="{2F957F79-7E56-FEB0-A979-E97DB4977938}"/>
                </a:ext>
              </a:extLst>
            </p:cNvPr>
            <p:cNvSpPr/>
            <p:nvPr/>
          </p:nvSpPr>
          <p:spPr>
            <a:xfrm>
              <a:off x="2417381" y="1626114"/>
              <a:ext cx="1520229" cy="232062"/>
            </a:xfrm>
            <a:prstGeom prst="notchedRightArrow">
              <a:avLst/>
            </a:prstGeom>
            <a:solidFill>
              <a:schemeClr val="accent4">
                <a:lumMod val="75000"/>
              </a:schemeClr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900" b="1" dirty="0">
                  <a:solidFill>
                    <a:srgbClr val="00FF00"/>
                  </a:solidFill>
                  <a:latin typeface="Gill Sans MT"/>
                </a:rPr>
                <a:t>R</a:t>
              </a:r>
              <a:r>
                <a:rPr lang="en-GB" sz="800" b="1" dirty="0">
                  <a:solidFill>
                    <a:srgbClr val="00FF00"/>
                  </a:solidFill>
                  <a:latin typeface="Gill Sans MT"/>
                </a:rPr>
                <a:t>einforcement</a:t>
              </a:r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 Reassembly</a:t>
              </a:r>
              <a:endParaRPr lang="fr-FR" sz="9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43" name="Zone de texte 60">
              <a:extLst>
                <a:ext uri="{FF2B5EF4-FFF2-40B4-BE49-F238E27FC236}">
                  <a16:creationId xmlns:a16="http://schemas.microsoft.com/office/drawing/2014/main" id="{9F9561DE-06DB-B5B9-0EE7-82D201B85A3E}"/>
                </a:ext>
              </a:extLst>
            </p:cNvPr>
            <p:cNvSpPr txBox="1"/>
            <p:nvPr/>
          </p:nvSpPr>
          <p:spPr>
            <a:xfrm>
              <a:off x="2674837" y="1808208"/>
              <a:ext cx="839965" cy="580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23Dec-20jan</a:t>
              </a:r>
            </a:p>
          </p:txBody>
        </p:sp>
      </p:grpSp>
      <p:grpSp>
        <p:nvGrpSpPr>
          <p:cNvPr id="144" name="Groupe 143">
            <a:extLst>
              <a:ext uri="{FF2B5EF4-FFF2-40B4-BE49-F238E27FC236}">
                <a16:creationId xmlns:a16="http://schemas.microsoft.com/office/drawing/2014/main" id="{1B043D06-06DB-C23C-D0CC-A1464CD216FA}"/>
              </a:ext>
            </a:extLst>
          </p:cNvPr>
          <p:cNvGrpSpPr/>
          <p:nvPr/>
        </p:nvGrpSpPr>
        <p:grpSpPr>
          <a:xfrm>
            <a:off x="4548601" y="2252095"/>
            <a:ext cx="1130764" cy="489880"/>
            <a:chOff x="2506239" y="1643547"/>
            <a:chExt cx="1464602" cy="237801"/>
          </a:xfrm>
          <a:solidFill>
            <a:schemeClr val="accent6">
              <a:lumMod val="50000"/>
            </a:schemeClr>
          </a:solidFill>
        </p:grpSpPr>
        <p:sp>
          <p:nvSpPr>
            <p:cNvPr id="145" name="Flèche droite à entaille 3">
              <a:extLst>
                <a:ext uri="{FF2B5EF4-FFF2-40B4-BE49-F238E27FC236}">
                  <a16:creationId xmlns:a16="http://schemas.microsoft.com/office/drawing/2014/main" id="{79FEBD05-32D7-1FA6-DA05-A995DCB8481F}"/>
                </a:ext>
              </a:extLst>
            </p:cNvPr>
            <p:cNvSpPr/>
            <p:nvPr/>
          </p:nvSpPr>
          <p:spPr>
            <a:xfrm>
              <a:off x="2506239" y="1643547"/>
              <a:ext cx="1464602" cy="232062"/>
            </a:xfrm>
            <a:prstGeom prst="notchedRightArrow">
              <a:avLst/>
            </a:prstGeom>
            <a:solidFill>
              <a:schemeClr val="accent6">
                <a:lumMod val="50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700" b="1" dirty="0">
                  <a:solidFill>
                    <a:schemeClr val="bg2"/>
                  </a:solidFill>
                  <a:latin typeface="Gill Sans MT"/>
                </a:rPr>
                <a:t>Disassembly</a:t>
              </a:r>
              <a:endParaRPr lang="fr-FR" sz="7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46" name="Zone de texte 60">
              <a:extLst>
                <a:ext uri="{FF2B5EF4-FFF2-40B4-BE49-F238E27FC236}">
                  <a16:creationId xmlns:a16="http://schemas.microsoft.com/office/drawing/2014/main" id="{6D925E83-4926-F465-9C18-311D01ECB6D9}"/>
                </a:ext>
              </a:extLst>
            </p:cNvPr>
            <p:cNvSpPr txBox="1"/>
            <p:nvPr/>
          </p:nvSpPr>
          <p:spPr>
            <a:xfrm>
              <a:off x="2657210" y="1822853"/>
              <a:ext cx="839964" cy="584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800" dirty="0">
                  <a:solidFill>
                    <a:srgbClr val="000000"/>
                  </a:solidFill>
                  <a:latin typeface="Gill Sans MT"/>
                </a:rPr>
                <a:t>14-20jan</a:t>
              </a:r>
              <a:endParaRPr lang="en-GB" sz="600" dirty="0">
                <a:solidFill>
                  <a:srgbClr val="000000"/>
                </a:solidFill>
                <a:latin typeface="Gill Sans MT"/>
              </a:endParaRPr>
            </a:p>
          </p:txBody>
        </p:sp>
      </p:grpSp>
      <p:sp>
        <p:nvSpPr>
          <p:cNvPr id="147" name="Rectangle : coins arrondis 146">
            <a:extLst>
              <a:ext uri="{FF2B5EF4-FFF2-40B4-BE49-F238E27FC236}">
                <a16:creationId xmlns:a16="http://schemas.microsoft.com/office/drawing/2014/main" id="{B4F58688-A3CC-689C-57DA-656E071FFA5E}"/>
              </a:ext>
            </a:extLst>
          </p:cNvPr>
          <p:cNvSpPr/>
          <p:nvPr/>
        </p:nvSpPr>
        <p:spPr>
          <a:xfrm>
            <a:off x="2633489" y="1367320"/>
            <a:ext cx="896427" cy="37330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bg2"/>
                </a:solidFill>
                <a:latin typeface="Gill Sans MT"/>
              </a:rPr>
              <a:t>H13</a:t>
            </a:r>
            <a:r>
              <a:rPr lang="en-GB" sz="900" b="1" dirty="0">
                <a:solidFill>
                  <a:schemeClr val="bg2"/>
                </a:solidFill>
                <a:latin typeface="Gill Sans MT"/>
              </a:rPr>
              <a:t> </a:t>
            </a:r>
            <a:r>
              <a:rPr lang="en-GB" sz="800" b="1" dirty="0">
                <a:solidFill>
                  <a:schemeClr val="bg2"/>
                </a:solidFill>
                <a:latin typeface="Gill Sans MT"/>
              </a:rPr>
              <a:t>Casemate</a:t>
            </a:r>
            <a:endParaRPr lang="fr-FR" sz="900" b="1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sp>
        <p:nvSpPr>
          <p:cNvPr id="148" name="Rectangle : coins arrondis 147">
            <a:extLst>
              <a:ext uri="{FF2B5EF4-FFF2-40B4-BE49-F238E27FC236}">
                <a16:creationId xmlns:a16="http://schemas.microsoft.com/office/drawing/2014/main" id="{86EAF9CF-0F99-98FD-84CF-6640906AEEAB}"/>
              </a:ext>
            </a:extLst>
          </p:cNvPr>
          <p:cNvSpPr/>
          <p:nvPr/>
        </p:nvSpPr>
        <p:spPr>
          <a:xfrm>
            <a:off x="5943301" y="1861375"/>
            <a:ext cx="814875" cy="373308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bg2"/>
                </a:solidFill>
                <a:latin typeface="Gill Sans MT"/>
              </a:rPr>
              <a:t>H6</a:t>
            </a:r>
            <a:r>
              <a:rPr lang="en-GB" sz="900" b="1" dirty="0">
                <a:solidFill>
                  <a:schemeClr val="bg2"/>
                </a:solidFill>
                <a:latin typeface="Gill Sans MT"/>
              </a:rPr>
              <a:t> </a:t>
            </a:r>
            <a:r>
              <a:rPr lang="en-GB" sz="800" b="1" dirty="0">
                <a:solidFill>
                  <a:schemeClr val="bg2"/>
                </a:solidFill>
                <a:latin typeface="Gill Sans MT"/>
              </a:rPr>
              <a:t>Casemate</a:t>
            </a:r>
            <a:endParaRPr lang="fr-FR" sz="900" b="1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50" name="Groupe 149">
            <a:extLst>
              <a:ext uri="{FF2B5EF4-FFF2-40B4-BE49-F238E27FC236}">
                <a16:creationId xmlns:a16="http://schemas.microsoft.com/office/drawing/2014/main" id="{5AE6686E-FDBB-004E-6D36-9F8CE9DC27B4}"/>
              </a:ext>
            </a:extLst>
          </p:cNvPr>
          <p:cNvGrpSpPr/>
          <p:nvPr/>
        </p:nvGrpSpPr>
        <p:grpSpPr>
          <a:xfrm>
            <a:off x="6600767" y="2248893"/>
            <a:ext cx="1187846" cy="500483"/>
            <a:chOff x="2506237" y="1643547"/>
            <a:chExt cx="1814529" cy="237801"/>
          </a:xfrm>
          <a:solidFill>
            <a:schemeClr val="accent6">
              <a:lumMod val="50000"/>
            </a:schemeClr>
          </a:solidFill>
        </p:grpSpPr>
        <p:sp>
          <p:nvSpPr>
            <p:cNvPr id="151" name="Flèche droite à entaille 3">
              <a:extLst>
                <a:ext uri="{FF2B5EF4-FFF2-40B4-BE49-F238E27FC236}">
                  <a16:creationId xmlns:a16="http://schemas.microsoft.com/office/drawing/2014/main" id="{C136824E-71BC-0E9D-CE86-F2DFCDD756F0}"/>
                </a:ext>
              </a:extLst>
            </p:cNvPr>
            <p:cNvSpPr/>
            <p:nvPr/>
          </p:nvSpPr>
          <p:spPr>
            <a:xfrm>
              <a:off x="2506237" y="1643547"/>
              <a:ext cx="1814529" cy="232062"/>
            </a:xfrm>
            <a:prstGeom prst="notchedRightArrow">
              <a:avLst/>
            </a:prstGeom>
            <a:solidFill>
              <a:schemeClr val="accent6">
                <a:lumMod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700" b="1" dirty="0">
                  <a:solidFill>
                    <a:srgbClr val="00FF00"/>
                  </a:solidFill>
                  <a:latin typeface="Gill Sans MT"/>
                </a:rPr>
                <a:t>Reinforcement </a:t>
              </a:r>
            </a:p>
            <a:p>
              <a:pPr algn="ctr"/>
              <a:r>
                <a:rPr lang="en-GB" sz="700" b="1" dirty="0">
                  <a:solidFill>
                    <a:schemeClr val="bg2"/>
                  </a:solidFill>
                  <a:latin typeface="Gill Sans MT"/>
                </a:rPr>
                <a:t>Reassembly</a:t>
              </a:r>
              <a:endParaRPr lang="fr-FR" sz="7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52" name="Zone de texte 60">
              <a:extLst>
                <a:ext uri="{FF2B5EF4-FFF2-40B4-BE49-F238E27FC236}">
                  <a16:creationId xmlns:a16="http://schemas.microsoft.com/office/drawing/2014/main" id="{7B98FF9B-9A9E-9934-0C49-D823EA633AE5}"/>
                </a:ext>
              </a:extLst>
            </p:cNvPr>
            <p:cNvSpPr txBox="1"/>
            <p:nvPr/>
          </p:nvSpPr>
          <p:spPr>
            <a:xfrm>
              <a:off x="2657211" y="1822853"/>
              <a:ext cx="1083307" cy="584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800" dirty="0">
                  <a:solidFill>
                    <a:srgbClr val="000000"/>
                  </a:solidFill>
                  <a:latin typeface="Gill Sans MT"/>
                </a:rPr>
                <a:t>26fev-11mar</a:t>
              </a:r>
              <a:endParaRPr lang="en-GB" sz="600" dirty="0">
                <a:solidFill>
                  <a:srgbClr val="000000"/>
                </a:solidFill>
                <a:latin typeface="Gill Sans MT"/>
              </a:endParaRPr>
            </a:p>
          </p:txBody>
        </p:sp>
      </p:grpSp>
      <p:sp>
        <p:nvSpPr>
          <p:cNvPr id="153" name="Rectangle : coins arrondis 152">
            <a:extLst>
              <a:ext uri="{FF2B5EF4-FFF2-40B4-BE49-F238E27FC236}">
                <a16:creationId xmlns:a16="http://schemas.microsoft.com/office/drawing/2014/main" id="{422C0303-3703-0EED-0993-2122B67FA86C}"/>
              </a:ext>
            </a:extLst>
          </p:cNvPr>
          <p:cNvSpPr/>
          <p:nvPr/>
        </p:nvSpPr>
        <p:spPr>
          <a:xfrm>
            <a:off x="1394141" y="3971732"/>
            <a:ext cx="652679" cy="373308"/>
          </a:xfrm>
          <a:prstGeom prst="roundRect">
            <a:avLst/>
          </a:prstGeom>
          <a:solidFill>
            <a:srgbClr val="CC00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bg2"/>
                </a:solidFill>
                <a:latin typeface="Gill Sans MT"/>
              </a:rPr>
              <a:t>THALES</a:t>
            </a:r>
            <a:endParaRPr lang="fr-FR" sz="900" b="1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sp>
        <p:nvSpPr>
          <p:cNvPr id="154" name="Rectangle : coins arrondis 153">
            <a:extLst>
              <a:ext uri="{FF2B5EF4-FFF2-40B4-BE49-F238E27FC236}">
                <a16:creationId xmlns:a16="http://schemas.microsoft.com/office/drawing/2014/main" id="{4AAC8A7A-368D-6F35-EE51-A5173285206B}"/>
              </a:ext>
            </a:extLst>
          </p:cNvPr>
          <p:cNvSpPr/>
          <p:nvPr/>
        </p:nvSpPr>
        <p:spPr>
          <a:xfrm>
            <a:off x="3848636" y="3972138"/>
            <a:ext cx="723363" cy="37330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bg2"/>
                </a:solidFill>
                <a:latin typeface="Gill Sans MT"/>
              </a:rPr>
              <a:t>H5</a:t>
            </a:r>
            <a:r>
              <a:rPr lang="en-GB" sz="900" b="1" dirty="0">
                <a:solidFill>
                  <a:schemeClr val="bg2"/>
                </a:solidFill>
                <a:latin typeface="Gill Sans MT"/>
              </a:rPr>
              <a:t> </a:t>
            </a:r>
            <a:r>
              <a:rPr lang="en-GB" sz="800" b="1" dirty="0">
                <a:solidFill>
                  <a:schemeClr val="bg2"/>
                </a:solidFill>
                <a:latin typeface="Gill Sans MT"/>
              </a:rPr>
              <a:t>Casemate</a:t>
            </a:r>
            <a:endParaRPr lang="fr-FR" sz="900" b="1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sp>
        <p:nvSpPr>
          <p:cNvPr id="155" name="Rectangle : coins arrondis 154">
            <a:extLst>
              <a:ext uri="{FF2B5EF4-FFF2-40B4-BE49-F238E27FC236}">
                <a16:creationId xmlns:a16="http://schemas.microsoft.com/office/drawing/2014/main" id="{0167107B-8B8D-A922-4E98-6BC1749A5AE7}"/>
              </a:ext>
            </a:extLst>
          </p:cNvPr>
          <p:cNvSpPr/>
          <p:nvPr/>
        </p:nvSpPr>
        <p:spPr>
          <a:xfrm>
            <a:off x="7354073" y="3997878"/>
            <a:ext cx="652679" cy="373308"/>
          </a:xfrm>
          <a:prstGeom prst="roundRect">
            <a:avLst/>
          </a:prstGeom>
          <a:solidFill>
            <a:srgbClr val="CC00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chemeClr val="bg2"/>
                </a:solidFill>
                <a:latin typeface="Gill Sans MT"/>
              </a:rPr>
              <a:t>THALES</a:t>
            </a:r>
            <a:endParaRPr lang="fr-FR" sz="900" b="1" dirty="0">
              <a:solidFill>
                <a:schemeClr val="bg2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AC23B73-9C4D-F7EF-F376-F22DE18177D4}"/>
              </a:ext>
            </a:extLst>
          </p:cNvPr>
          <p:cNvGrpSpPr/>
          <p:nvPr/>
        </p:nvGrpSpPr>
        <p:grpSpPr>
          <a:xfrm>
            <a:off x="1404950" y="1782192"/>
            <a:ext cx="997349" cy="487188"/>
            <a:chOff x="2506239" y="1643547"/>
            <a:chExt cx="1442764" cy="244871"/>
          </a:xfrm>
          <a:solidFill>
            <a:schemeClr val="accent4">
              <a:lumMod val="75000"/>
            </a:schemeClr>
          </a:solidFill>
        </p:grpSpPr>
        <p:sp>
          <p:nvSpPr>
            <p:cNvPr id="3" name="Flèche droite à entaille 3">
              <a:extLst>
                <a:ext uri="{FF2B5EF4-FFF2-40B4-BE49-F238E27FC236}">
                  <a16:creationId xmlns:a16="http://schemas.microsoft.com/office/drawing/2014/main" id="{1DEA2957-E663-6492-E37D-9CCD576F7FA2}"/>
                </a:ext>
              </a:extLst>
            </p:cNvPr>
            <p:cNvSpPr/>
            <p:nvPr/>
          </p:nvSpPr>
          <p:spPr>
            <a:xfrm>
              <a:off x="2506239" y="1643547"/>
              <a:ext cx="1442764" cy="232062"/>
            </a:xfrm>
            <a:prstGeom prst="notchedRightArrow">
              <a:avLst/>
            </a:prstGeom>
            <a:solidFill>
              <a:schemeClr val="accent4">
                <a:lumMod val="75000"/>
              </a:schemeClr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800" b="1" dirty="0">
                  <a:solidFill>
                    <a:schemeClr val="bg2"/>
                  </a:solidFill>
                  <a:latin typeface="Gill Sans MT"/>
                </a:rPr>
                <a:t>Disassembly</a:t>
              </a:r>
              <a:endParaRPr lang="fr-FR" sz="900" b="1" dirty="0">
                <a:solidFill>
                  <a:schemeClr val="bg2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" name="Zone de texte 60">
              <a:extLst>
                <a:ext uri="{FF2B5EF4-FFF2-40B4-BE49-F238E27FC236}">
                  <a16:creationId xmlns:a16="http://schemas.microsoft.com/office/drawing/2014/main" id="{C828024C-F5F0-9787-90DB-3D93188AC95E}"/>
                </a:ext>
              </a:extLst>
            </p:cNvPr>
            <p:cNvSpPr txBox="1"/>
            <p:nvPr/>
          </p:nvSpPr>
          <p:spPr>
            <a:xfrm>
              <a:off x="2657210" y="1822853"/>
              <a:ext cx="839965" cy="655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189"/>
              <a:r>
                <a:rPr lang="en-GB" sz="750" dirty="0">
                  <a:solidFill>
                    <a:srgbClr val="000000"/>
                  </a:solidFill>
                  <a:latin typeface="Gill Sans MT"/>
                </a:rPr>
                <a:t>16oct-06nov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892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147" grpId="0" animBg="1"/>
      <p:bldP spid="148" grpId="0" animBg="1"/>
      <p:bldP spid="153" grpId="0" animBg="1"/>
      <p:bldP spid="154" grpId="0" animBg="1"/>
      <p:bldP spid="1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7AEA12C-518B-7F40-97CD-95CC006535ED}"/>
              </a:ext>
            </a:extLst>
          </p:cNvPr>
          <p:cNvSpPr txBox="1">
            <a:spLocks/>
          </p:cNvSpPr>
          <p:nvPr/>
        </p:nvSpPr>
        <p:spPr bwMode="auto">
          <a:xfrm>
            <a:off x="1080145" y="49742"/>
            <a:ext cx="7809654" cy="546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4277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685434">
              <a:defRPr/>
            </a:pPr>
            <a:r>
              <a:rPr lang="en-GB" sz="1799" dirty="0">
                <a:solidFill>
                  <a:srgbClr val="007CB1"/>
                </a:solidFill>
              </a:rPr>
              <a:t>Projects and Techniques:  IT Infrastructure – Network Overhaul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04" t="5952" r="1191" b="5889"/>
          <a:stretch/>
        </p:blipFill>
        <p:spPr>
          <a:xfrm>
            <a:off x="787180" y="509404"/>
            <a:ext cx="7067780" cy="441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45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/>
          </p:nvPr>
        </p:nvSpPr>
        <p:spPr bwMode="auto">
          <a:xfrm>
            <a:off x="147526" y="93454"/>
            <a:ext cx="8727371" cy="668927"/>
          </a:xfrm>
        </p:spPr>
        <p:txBody>
          <a:bodyPr/>
          <a:lstStyle/>
          <a:p>
            <a:pPr>
              <a:defRPr/>
            </a:pPr>
            <a:r>
              <a:rPr lang="en-GB" dirty="0"/>
              <a:t>Reactor Operations Schedule</a:t>
            </a:r>
            <a:endParaRPr lang="en-US" dirty="0"/>
          </a:p>
        </p:txBody>
      </p:sp>
      <p:sp>
        <p:nvSpPr>
          <p:cNvPr id="5" name="ZoneTexte 2"/>
          <p:cNvSpPr txBox="1"/>
          <p:nvPr/>
        </p:nvSpPr>
        <p:spPr bwMode="auto">
          <a:xfrm>
            <a:off x="7704784" y="2262269"/>
            <a:ext cx="14392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25" rtl="0">
              <a:defRPr/>
            </a:pPr>
            <a:r>
              <a:rPr lang="fr-FR" sz="1050" kern="1200" dirty="0" err="1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Confirmed</a:t>
            </a:r>
            <a:endParaRPr lang="fr-FR" sz="1050" kern="1200" dirty="0">
              <a:solidFill>
                <a:prstClr val="black"/>
              </a:solidFill>
              <a:latin typeface="Gill Sans MT"/>
              <a:ea typeface="Arial"/>
              <a:cs typeface="Arial"/>
            </a:endParaRPr>
          </a:p>
          <a:p>
            <a:pPr defTabSz="514325" rtl="0">
              <a:defRPr/>
            </a:pPr>
            <a:endParaRPr lang="fr-FR" sz="1050" kern="1200" dirty="0">
              <a:solidFill>
                <a:prstClr val="black"/>
              </a:solidFill>
              <a:latin typeface="Gill Sans MT"/>
              <a:ea typeface="Arial"/>
              <a:cs typeface="Arial"/>
            </a:endParaRPr>
          </a:p>
          <a:p>
            <a:pPr defTabSz="514325" rtl="0">
              <a:defRPr/>
            </a:pPr>
            <a:r>
              <a:rPr lang="fr-FR" sz="1050" kern="1200" dirty="0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Date To </a:t>
            </a:r>
            <a:r>
              <a:rPr lang="fr-FR" sz="1050" kern="1200" dirty="0" err="1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be</a:t>
            </a:r>
            <a:r>
              <a:rPr lang="fr-FR" sz="1050" kern="1200" dirty="0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 </a:t>
            </a:r>
            <a:r>
              <a:rPr lang="fr-FR" sz="1050" kern="1200" dirty="0" err="1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Confirmed</a:t>
            </a:r>
            <a:r>
              <a:rPr lang="fr-FR" sz="1050" kern="1200" dirty="0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 or to </a:t>
            </a:r>
            <a:r>
              <a:rPr lang="fr-FR" sz="1050" kern="1200" dirty="0" err="1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be</a:t>
            </a:r>
            <a:r>
              <a:rPr lang="fr-FR" sz="1050" kern="1200" dirty="0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 </a:t>
            </a:r>
            <a:r>
              <a:rPr lang="fr-FR" sz="1050" kern="1200" dirty="0" err="1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defined</a:t>
            </a:r>
            <a:endParaRPr lang="fr-FR" sz="1050" kern="1200" dirty="0">
              <a:solidFill>
                <a:prstClr val="black"/>
              </a:solidFill>
              <a:latin typeface="Gill Sans MT"/>
              <a:ea typeface="Arial"/>
              <a:cs typeface="Arial"/>
            </a:endParaRPr>
          </a:p>
        </p:txBody>
      </p:sp>
      <p:sp>
        <p:nvSpPr>
          <p:cNvPr id="7" name="ZoneTexte 2"/>
          <p:cNvSpPr txBox="1"/>
          <p:nvPr/>
        </p:nvSpPr>
        <p:spPr bwMode="auto">
          <a:xfrm>
            <a:off x="7328808" y="1617342"/>
            <a:ext cx="12880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25" rtl="0">
              <a:defRPr/>
            </a:pPr>
            <a:r>
              <a:rPr lang="fr-FR" sz="850" i="1" kern="1200">
                <a:solidFill>
                  <a:prstClr val="black"/>
                </a:solidFill>
                <a:latin typeface="Gill Sans MT"/>
                <a:ea typeface="Arial"/>
                <a:cs typeface="Arial"/>
              </a:rPr>
              <a:t>Changed from 140 days over 3 full-power cycles</a:t>
            </a:r>
            <a:endParaRPr kern="12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396910" y="2274228"/>
            <a:ext cx="324000" cy="129257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2025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396910" y="2587465"/>
            <a:ext cx="324000" cy="129257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60BD4D-5F54-41CE-8D89-CFD1CC7BEBCD}"/>
              </a:ext>
            </a:extLst>
          </p:cNvPr>
          <p:cNvSpPr/>
          <p:nvPr/>
        </p:nvSpPr>
        <p:spPr bwMode="auto">
          <a:xfrm>
            <a:off x="7397329" y="2780138"/>
            <a:ext cx="324000" cy="12925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87F2B4-8718-40F7-805A-FE4FCF6352ED}"/>
              </a:ext>
            </a:extLst>
          </p:cNvPr>
          <p:cNvSpPr/>
          <p:nvPr/>
        </p:nvSpPr>
        <p:spPr bwMode="auto">
          <a:xfrm>
            <a:off x="7398455" y="3298114"/>
            <a:ext cx="324000" cy="129257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9CA5C9A-6677-4DF0-9E58-BDA0E7FA4AD5}"/>
              </a:ext>
            </a:extLst>
          </p:cNvPr>
          <p:cNvSpPr txBox="1"/>
          <p:nvPr/>
        </p:nvSpPr>
        <p:spPr>
          <a:xfrm>
            <a:off x="7793224" y="3264657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rtl="0"/>
            <a:r>
              <a:rPr lang="fr-FR" sz="1200" kern="1200" dirty="0">
                <a:solidFill>
                  <a:prstClr val="black"/>
                </a:solidFill>
                <a:latin typeface="Calibri" panose="020F0502020204030204"/>
              </a:rPr>
              <a:t>LEU fuel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A79876-DA0B-41A5-88F4-B9BF7FD9EAAC}"/>
              </a:ext>
            </a:extLst>
          </p:cNvPr>
          <p:cNvSpPr/>
          <p:nvPr/>
        </p:nvSpPr>
        <p:spPr bwMode="auto">
          <a:xfrm>
            <a:off x="7553491" y="3093376"/>
            <a:ext cx="151292" cy="117479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71A18E2-A260-4EAA-8363-A66FA3628CD4}"/>
              </a:ext>
            </a:extLst>
          </p:cNvPr>
          <p:cNvSpPr txBox="1"/>
          <p:nvPr/>
        </p:nvSpPr>
        <p:spPr bwMode="auto">
          <a:xfrm>
            <a:off x="7788295" y="3020983"/>
            <a:ext cx="936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rtl="0"/>
            <a:r>
              <a:rPr lang="fr-FR" sz="1200" kern="1200" dirty="0">
                <a:solidFill>
                  <a:prstClr val="black"/>
                </a:solidFill>
                <a:latin typeface="Calibri" panose="020F0502020204030204"/>
              </a:rPr>
              <a:t>HEU fuel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7BB5E6-A625-496D-B4BB-EA434708404D}"/>
              </a:ext>
            </a:extLst>
          </p:cNvPr>
          <p:cNvSpPr/>
          <p:nvPr/>
        </p:nvSpPr>
        <p:spPr bwMode="auto">
          <a:xfrm>
            <a:off x="7390183" y="3093376"/>
            <a:ext cx="151292" cy="117479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514325" rtl="0">
              <a:defRPr/>
            </a:pPr>
            <a:endParaRPr lang="fr-FR" sz="600" kern="1200"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58ADB49-516D-4A7C-BE39-04DE9B408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51" y="925263"/>
            <a:ext cx="7110647" cy="383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29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3568" y="303498"/>
            <a:ext cx="6675184" cy="447223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 bwMode="auto">
          <a:xfrm>
            <a:off x="1547664" y="3813888"/>
            <a:ext cx="5595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bg2"/>
                </a:solidFill>
              </a:rPr>
              <a:t>MERCI DE VOTRE ATTENTION</a:t>
            </a:r>
            <a:endParaRPr sz="1350" dirty="0"/>
          </a:p>
        </p:txBody>
      </p:sp>
    </p:spTree>
    <p:extLst>
      <p:ext uri="{BB962C8B-B14F-4D97-AF65-F5344CB8AC3E}">
        <p14:creationId xmlns:p14="http://schemas.microsoft.com/office/powerpoint/2010/main" val="854074079"/>
      </p:ext>
    </p:extLst>
  </p:cSld>
  <p:clrMapOvr>
    <a:masterClrMapping/>
  </p:clrMapOvr>
</p:sld>
</file>

<file path=ppt/theme/theme1.xml><?xml version="1.0" encoding="utf-8"?>
<a:theme xmlns:a="http://schemas.openxmlformats.org/drawingml/2006/main" name="ILL 2016_slides V1">
  <a:themeElements>
    <a:clrScheme name="ILL 2">
      <a:dk1>
        <a:srgbClr val="000000"/>
      </a:dk1>
      <a:lt1>
        <a:srgbClr val="FFFFFF"/>
      </a:lt1>
      <a:dk2>
        <a:srgbClr val="007CB0"/>
      </a:dk2>
      <a:lt2>
        <a:srgbClr val="FFFFFF"/>
      </a:lt2>
      <a:accent1>
        <a:srgbClr val="95ACBA"/>
      </a:accent1>
      <a:accent2>
        <a:srgbClr val="009FE3"/>
      </a:accent2>
      <a:accent3>
        <a:srgbClr val="004899"/>
      </a:accent3>
      <a:accent4>
        <a:srgbClr val="73B1C3"/>
      </a:accent4>
      <a:accent5>
        <a:srgbClr val="A2C73B"/>
      </a:accent5>
      <a:accent6>
        <a:srgbClr val="869C80"/>
      </a:accent6>
      <a:hlink>
        <a:srgbClr val="E6007E"/>
      </a:hlink>
      <a:folHlink>
        <a:srgbClr val="AF12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LL_presentation_template" id="{B5DC8F2B-B071-4C9C-84C8-3CD1058AE069}" vid="{476F8AF2-04F4-4264-AE3C-448B170E823B}"/>
    </a:ext>
  </a:extLst>
</a:theme>
</file>

<file path=ppt/theme/theme2.xml><?xml version="1.0" encoding="utf-8"?>
<a:theme xmlns:a="http://schemas.openxmlformats.org/drawingml/2006/main" name="1_ILL 2016_slides V1">
  <a:themeElements>
    <a:clrScheme name="ILL 2">
      <a:dk1>
        <a:srgbClr val="000000"/>
      </a:dk1>
      <a:lt1>
        <a:srgbClr val="FFFFFF"/>
      </a:lt1>
      <a:dk2>
        <a:srgbClr val="007CB0"/>
      </a:dk2>
      <a:lt2>
        <a:srgbClr val="FFFFFF"/>
      </a:lt2>
      <a:accent1>
        <a:srgbClr val="95ACBA"/>
      </a:accent1>
      <a:accent2>
        <a:srgbClr val="009FE3"/>
      </a:accent2>
      <a:accent3>
        <a:srgbClr val="004899"/>
      </a:accent3>
      <a:accent4>
        <a:srgbClr val="73B1C3"/>
      </a:accent4>
      <a:accent5>
        <a:srgbClr val="A2C73B"/>
      </a:accent5>
      <a:accent6>
        <a:srgbClr val="869C80"/>
      </a:accent6>
      <a:hlink>
        <a:srgbClr val="E6007E"/>
      </a:hlink>
      <a:folHlink>
        <a:srgbClr val="AF12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LL_presentation_template" id="{B5DC8F2B-B071-4C9C-84C8-3CD1058AE069}" vid="{476F8AF2-04F4-4264-AE3C-448B170E823B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ILL_presentation_template</Template>
  <TotalTime>0</TotalTime>
  <Words>538</Words>
  <Application>Microsoft Macintosh PowerPoint</Application>
  <PresentationFormat>On-screen Show (16:9)</PresentationFormat>
  <Paragraphs>211</Paragraphs>
  <Slides>12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Courier New</vt:lpstr>
      <vt:lpstr>Gill Sans MT</vt:lpstr>
      <vt:lpstr>Trebuchet MS</vt:lpstr>
      <vt:lpstr>Verdana</vt:lpstr>
      <vt:lpstr>Verdana Bold</vt:lpstr>
      <vt:lpstr>Wingdings</vt:lpstr>
      <vt:lpstr>ILL 2016_slides V1</vt:lpstr>
      <vt:lpstr>1_ILL 2016_slides V1</vt:lpstr>
      <vt:lpstr>PowerPoint Presentation</vt:lpstr>
      <vt:lpstr>PowerPoint Presentation</vt:lpstr>
      <vt:lpstr>Long Shutdown Critical Works</vt:lpstr>
      <vt:lpstr>PowerPoint Presentation</vt:lpstr>
      <vt:lpstr>PowerPoint Presentation</vt:lpstr>
      <vt:lpstr>PowerPoint Presentation</vt:lpstr>
      <vt:lpstr>PowerPoint Presentation</vt:lpstr>
      <vt:lpstr>Timeline of Critical Work – Intercycle 198</vt:lpstr>
      <vt:lpstr>Timeline of Critical Work – Intercycle 198</vt:lpstr>
      <vt:lpstr>PowerPoint Presentation</vt:lpstr>
      <vt:lpstr>PowerPoint Presentation</vt:lpstr>
      <vt:lpstr>PowerPoint Presentation</vt:lpstr>
    </vt:vector>
  </TitlesOfParts>
  <Company>ILL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FC</dc:creator>
  <cp:lastModifiedBy>Alain Filhol</cp:lastModifiedBy>
  <cp:revision>104</cp:revision>
  <cp:lastPrinted>2016-10-06T12:50:58Z</cp:lastPrinted>
  <dcterms:created xsi:type="dcterms:W3CDTF">2021-10-06T14:33:20Z</dcterms:created>
  <dcterms:modified xsi:type="dcterms:W3CDTF">2025-12-10T19:13:12Z</dcterms:modified>
</cp:coreProperties>
</file>